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96" r:id="rId2"/>
    <p:sldId id="297" r:id="rId3"/>
    <p:sldId id="302" r:id="rId4"/>
    <p:sldId id="337" r:id="rId5"/>
    <p:sldId id="348" r:id="rId6"/>
    <p:sldId id="349" r:id="rId7"/>
    <p:sldId id="350" r:id="rId8"/>
    <p:sldId id="300" r:id="rId9"/>
    <p:sldId id="295" r:id="rId10"/>
    <p:sldId id="301" r:id="rId11"/>
    <p:sldId id="303" r:id="rId12"/>
    <p:sldId id="261" r:id="rId13"/>
    <p:sldId id="311" r:id="rId14"/>
    <p:sldId id="308" r:id="rId15"/>
    <p:sldId id="346" r:id="rId16"/>
    <p:sldId id="312" r:id="rId17"/>
    <p:sldId id="313" r:id="rId18"/>
    <p:sldId id="324" r:id="rId19"/>
    <p:sldId id="314" r:id="rId20"/>
    <p:sldId id="322" r:id="rId21"/>
    <p:sldId id="310" r:id="rId22"/>
    <p:sldId id="326" r:id="rId23"/>
    <p:sldId id="331" r:id="rId24"/>
    <p:sldId id="332" r:id="rId25"/>
    <p:sldId id="333" r:id="rId26"/>
    <p:sldId id="334" r:id="rId27"/>
    <p:sldId id="335" r:id="rId28"/>
    <p:sldId id="336" r:id="rId29"/>
    <p:sldId id="347" r:id="rId30"/>
    <p:sldId id="338" r:id="rId31"/>
    <p:sldId id="339" r:id="rId32"/>
    <p:sldId id="340" r:id="rId33"/>
    <p:sldId id="345" r:id="rId34"/>
    <p:sldId id="406" r:id="rId35"/>
    <p:sldId id="344" r:id="rId36"/>
    <p:sldId id="373" r:id="rId37"/>
    <p:sldId id="374" r:id="rId38"/>
    <p:sldId id="399" r:id="rId39"/>
    <p:sldId id="400" r:id="rId40"/>
    <p:sldId id="401" r:id="rId41"/>
    <p:sldId id="403" r:id="rId42"/>
    <p:sldId id="404" r:id="rId43"/>
    <p:sldId id="405" r:id="rId44"/>
    <p:sldId id="407" r:id="rId45"/>
    <p:sldId id="408" r:id="rId46"/>
    <p:sldId id="419" r:id="rId47"/>
    <p:sldId id="420" r:id="rId48"/>
    <p:sldId id="421" r:id="rId49"/>
    <p:sldId id="422" r:id="rId50"/>
    <p:sldId id="423" r:id="rId51"/>
    <p:sldId id="424" r:id="rId52"/>
    <p:sldId id="425" r:id="rId53"/>
    <p:sldId id="426" r:id="rId54"/>
    <p:sldId id="409" r:id="rId55"/>
    <p:sldId id="410" r:id="rId56"/>
    <p:sldId id="411" r:id="rId57"/>
    <p:sldId id="412" r:id="rId58"/>
    <p:sldId id="413" r:id="rId59"/>
    <p:sldId id="414" r:id="rId60"/>
    <p:sldId id="415" r:id="rId61"/>
    <p:sldId id="416" r:id="rId62"/>
    <p:sldId id="417" r:id="rId63"/>
    <p:sldId id="418" r:id="rId64"/>
    <p:sldId id="305"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the tutorial" id="{DDE8DD22-B65B-4E28-9F29-690797D3DB05}">
          <p14:sldIdLst>
            <p14:sldId id="296"/>
            <p14:sldId id="297"/>
            <p14:sldId id="302"/>
            <p14:sldId id="337"/>
          </p14:sldIdLst>
        </p14:section>
        <p14:section name="Auto highlight" id="{12666BEC-665C-4E56-87DC-9427DEF860FB}">
          <p14:sldIdLst>
            <p14:sldId id="348"/>
            <p14:sldId id="349"/>
            <p14:sldId id="350"/>
          </p14:sldIdLst>
        </p14:section>
        <p14:section name="Spotlight" id="{8CD7C399-6355-4158-BCB9-F9597BC1ABA9}">
          <p14:sldIdLst>
            <p14:sldId id="300"/>
            <p14:sldId id="295"/>
            <p14:sldId id="301"/>
          </p14:sldIdLst>
        </p14:section>
        <p14:section name="Auto animate" id="{6FDF723C-725B-43A9-867B-50B5C5A22F3E}">
          <p14:sldIdLst>
            <p14:sldId id="303"/>
            <p14:sldId id="261"/>
            <p14:sldId id="311"/>
            <p14:sldId id="308"/>
            <p14:sldId id="346"/>
          </p14:sldIdLst>
        </p14:section>
        <p14:section name="Auto zoom" id="{9606B9C2-AF7E-4CB4-A456-1CB76A03EF99}">
          <p14:sldIdLst>
            <p14:sldId id="312"/>
            <p14:sldId id="313"/>
            <p14:sldId id="324"/>
            <p14:sldId id="314"/>
            <p14:sldId id="322"/>
          </p14:sldIdLst>
        </p14:section>
        <p14:section name="Auto narrate/captions" id="{A9769C45-8345-410D-A2DA-6DEBD5D41D7C}">
          <p14:sldIdLst>
            <p14:sldId id="310"/>
            <p14:sldId id="326"/>
            <p14:sldId id="331"/>
          </p14:sldIdLst>
        </p14:section>
        <p14:section name="Shapes Lab" id="{5FA21AB1-D2E0-43AB-9D6E-D4B133EACC31}">
          <p14:sldIdLst>
            <p14:sldId id="332"/>
            <p14:sldId id="333"/>
            <p14:sldId id="334"/>
          </p14:sldIdLst>
        </p14:section>
        <p14:section name="Colors Lab" id="{4D9F6F7A-AD11-477C-BD7D-CDEDBF639F04}">
          <p14:sldIdLst>
            <p14:sldId id="335"/>
            <p14:sldId id="336"/>
            <p14:sldId id="347"/>
          </p14:sldIdLst>
        </p14:section>
        <p14:section name="Effects lab" id="{DEF35951-C106-489A-BB45-7A7C25984DE3}">
          <p14:sldIdLst>
            <p14:sldId id="338"/>
            <p14:sldId id="339"/>
            <p14:sldId id="340"/>
            <p14:sldId id="345"/>
            <p14:sldId id="406"/>
            <p14:sldId id="344"/>
          </p14:sldIdLst>
        </p14:section>
        <p14:section name="Agenda Lab" id="{D30EE640-5A8D-4C4E-B791-6DB4189C7B56}">
          <p14:sldIdLst>
            <p14:sldId id="373"/>
            <p14:sldId id="374"/>
            <p14:sldId id="399"/>
            <p14:sldId id="400"/>
            <p14:sldId id="401"/>
          </p14:sldIdLst>
        </p14:section>
        <p14:section name="Picture Slides Lab" id="{0A96FF8A-1EBC-467F-980E-0A89A1EF7B3B}">
          <p14:sldIdLst>
            <p14:sldId id="403"/>
            <p14:sldId id="404"/>
            <p14:sldId id="405"/>
          </p14:sldIdLst>
        </p14:section>
        <p14:section name="Timer Lab" id="{D542490D-7B8B-40B5-8789-233834237120}">
          <p14:sldIdLst>
            <p14:sldId id="407"/>
            <p14:sldId id="408"/>
          </p14:sldIdLst>
        </p14:section>
        <p14:section name="Positions Lab" id="{3E0D2B3A-947D-443A-BA6C-41EFD2A231AB}">
          <p14:sldIdLst>
            <p14:sldId id="419"/>
            <p14:sldId id="420"/>
            <p14:sldId id="421"/>
            <p14:sldId id="422"/>
          </p14:sldIdLst>
        </p14:section>
        <p14:section name="Resize Lab" id="{6AC2BDFB-6BC3-4DF8-86F6-96F2090CDAB1}">
          <p14:sldIdLst>
            <p14:sldId id="423"/>
            <p14:sldId id="424"/>
            <p14:sldId id="425"/>
            <p14:sldId id="426"/>
          </p14:sldIdLst>
        </p14:section>
        <p14:section name="Sync Lab" id="{CD806D83-BD4A-4548-BFE7-6AA77F1F4565}">
          <p14:sldIdLst>
            <p14:sldId id="409"/>
            <p14:sldId id="410"/>
            <p14:sldId id="411"/>
          </p14:sldIdLst>
        </p14:section>
        <p14:section name="Crop Lab" id="{5B8AFD11-7385-44C9-B79B-D329A4532456}">
          <p14:sldIdLst>
            <p14:sldId id="412"/>
            <p14:sldId id="413"/>
            <p14:sldId id="414"/>
            <p14:sldId id="415"/>
          </p14:sldIdLst>
        </p14:section>
        <p14:section name="Paste Lab" id="{7754005C-3F15-4CEB-965F-27CB589E630B}">
          <p14:sldIdLst>
            <p14:sldId id="416"/>
            <p14:sldId id="417"/>
            <p14:sldId id="418"/>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9BBB59"/>
    <a:srgbClr val="8064A2"/>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16" autoAdjust="0"/>
  </p:normalViewPr>
  <p:slideViewPr>
    <p:cSldViewPr>
      <p:cViewPr varScale="1">
        <p:scale>
          <a:sx n="84" d="100"/>
          <a:sy n="84" d="100"/>
        </p:scale>
        <p:origin x="1578" y="42"/>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82,'0'7'50,"-6"6"-50,-10-13 2,-13 0 10,25 0 4,4 0-13,0 0-6,0 0 0,0 0 4,0 0 2,0 0 5,0 0 7,0 0-2,0 0-4,0 0-3,0 0 0,0 0 1,0 0 1,0 0 6,0 0 4,0 0-1,-3 0 3,3 5-5,0-5-4,0 0-3,0 0-2,-3 0-2,3 5 2,0-5 1,-3 0 0,3 0 0,0 0 1,0 4-3,0-4-1,0 8 0,-3 14-1,-4 3 2,4 19-2,-4-9-1,7 16 1,-3-13 4,3 9-4,0 14-2,0-9 2,0 13 0,0-11-2,0 12 1,0-6 1,3 5-2,7-1-1,0 5 2,-1 4 0,8 0 2,-1 5-2,-7-9-1,4 0 2,3 4 0,7-4 1,-7 0-1,4 0-1,2 0-1,-4 0 4,6-2 0,2 3-8,-5-1 6,5-5-2,3-3 1,0-9 0,-3 3 0,3 0-1,-6-8-2,-4 2 4,7-6-2,3 4 0,-3 5 0,6-9-1,0 8 1,1-3 0,5-1 0,1 9-1,-10-4-1,5-5 1,0 0 0,-5-3 1,5-2 1,-5-3-2,4 4 1,-1-9-1,-6 6-1,-1-10 1,-8-6 0,-5-6 0,-2-9 0,0-1 1,-4 2 0,-3-1-1,7-6 2,-7 2-4,-3-5 2,4 4 0,-4-4 2,3 0 0,-3 0-1,0 0 2,0 0-1,0 0 0,0 0 1,0 0-1,0 0 1,0 0-1,0 0 1,0 0 1,0 0-1,0 0 0,0 0-2,0 0 0,0 0-1,0 0 1,0 0 2,0 0-2,0 0 1,0 0-2,0 0 1,0 0 0,0 0 0,0 0-1,0 0 0,0 0 1,0 0 0,0 0 0,0 0 1,0 0 1,0 0-2,0 0 1,0 0 0,0 0 0,0 0 0,0 0 0,0 0 0,0 0-2,0 0 0,0 0 1,-3-4 1,-4-1-1,-6 2 1,0-6-1,0 4-2,-3-3 1,-3 8 0,-4-5 0,4 5 0,3 0-1,-3 0 1,2 0-1,-5 0-3,2 0 1,-4 0 1,3 0 1,5 0 2,3 5-1,0-2 1,0 2 0,8 0-1,2-5 0,0 0 0,-2 0 0,3 0 0,-1 0 0,3 0 0,-3 0 0,-2 0-1,0 0 1,-1 0 0,6 2 0,-5-2 0,5 0-1,0 0-1,0 0 0,0 0-1,0 0 0,0 0 2,0 0-2,0 0-1,0 0-1,0 0-2,0 0 1,0 0-2,0 0-1,0 0 5,0 0 3,8 0 0,8 0 1,2 0 0,8 0 0,-7 0 1,10 0 0,0 0-1,-6 0-1,3 0 1,-4 0 0,4 0 0,-6 0 0,5 0 1,-12 0-1,0 0 0,0 0 0,0 0 0,3 0 0,-6 0 0,0 10 1,-1-5-1,-2-5-1,-1 4 1,-3 0 0,1-4 0,-1 4 1,0-4-1,0 0 0,0 5 0,1-5 0,-4 0 0,6 0 0,-6 0 0,0 0 1,0 0-1,0 0 1,0 5-1,0-5 1,0 0-1,0 0 1,0 0 0,0 0 3,0 0-2,0 0 1,0 0 0,0 0 0,0 0 1,0 0 0,0 0-2,0 0 1,0 0-1,0 0 1,0 0-2,0 0 1,0 0 0,0 0-1,0 0 0,0 0 0,0 0-1,0 0 2,0 0-1,0 0 0,0-18-2,0-3 2,-6-6-1,-4-3 0,4 0 1,-1 0-2,1-2 1,2 8 0,-2-6-1,3-4 1,0 8 0,3-5 0,-4 6 0,1 8 1,0 4 0,0-4-1,-1 0 0,4 4 0,-3-1 0,3 6 0,0-1 0,-3 1 0,3 0 0,0 3 0,0-4 0,0 9 1,0-5-1,-7 5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2/6/2017</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[[Picture taken from https://flic.kr/p/5s5APp on 3/19/2016 4:47:38 PM]]
</a:t>
            </a:r>
            <a:endParaRPr lang="en-SG"/>
          </a:p>
        </p:txBody>
      </p:sp>
      <p:sp>
        <p:nvSpPr>
          <p:cNvPr id="4" name="Slide Number Placeholder 3"/>
          <p:cNvSpPr>
            <a:spLocks noGrp="1"/>
          </p:cNvSpPr>
          <p:nvPr>
            <p:ph type="sldNum" sz="quarter" idx="10"/>
          </p:nvPr>
        </p:nvSpPr>
        <p:spPr/>
        <p:txBody>
          <a:bodyPr/>
          <a:lstStyle/>
          <a:p>
            <a:fld id="{0015B511-83B7-463E-ACD1-0C1C081EBBC4}" type="slidenum">
              <a:rPr lang="en-SG" smtClean="0"/>
              <a:t>41</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43</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45</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47</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51</a:t>
            </a:fld>
            <a:endParaRPr lang="en-SG"/>
          </a:p>
        </p:txBody>
      </p:sp>
    </p:spTree>
    <p:extLst>
      <p:ext uri="{BB962C8B-B14F-4D97-AF65-F5344CB8AC3E}">
        <p14:creationId xmlns:p14="http://schemas.microsoft.com/office/powerpoint/2010/main" val="242982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58</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63</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23</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25</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33</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34</a:t>
            </a:fld>
            <a:endParaRPr lang="en-SG"/>
          </a:p>
        </p:txBody>
      </p:sp>
    </p:spTree>
    <p:extLst>
      <p:ext uri="{BB962C8B-B14F-4D97-AF65-F5344CB8AC3E}">
        <p14:creationId xmlns:p14="http://schemas.microsoft.com/office/powerpoint/2010/main" val="2035443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5.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4.wmf"/><Relationship Id="rId5" Type="http://schemas.microsoft.com/office/2007/relationships/hdphoto" Target="../media/hdphoto2.wdp"/><Relationship Id="rId10" Type="http://schemas.openxmlformats.org/officeDocument/2006/relationships/image" Target="../media/image23.wmf"/><Relationship Id="rId4" Type="http://schemas.openxmlformats.org/officeDocument/2006/relationships/image" Target="../media/image19.png"/><Relationship Id="rId9" Type="http://schemas.openxmlformats.org/officeDocument/2006/relationships/image" Target="../media/image2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wmf"/><Relationship Id="rId7" Type="http://schemas.microsoft.com/office/2007/relationships/hdphoto" Target="../media/hdphoto1.wdp"/><Relationship Id="rId12" Type="http://schemas.openxmlformats.org/officeDocument/2006/relationships/image" Target="../media/image26.png"/><Relationship Id="rId2" Type="http://schemas.openxmlformats.org/officeDocument/2006/relationships/image" Target="../media/image21.wmf"/><Relationship Id="rId1" Type="http://schemas.openxmlformats.org/officeDocument/2006/relationships/slideLayout" Target="../slideLayouts/slideLayout2.xml"/><Relationship Id="rId6" Type="http://schemas.openxmlformats.org/officeDocument/2006/relationships/image" Target="../media/image18.jpeg"/><Relationship Id="rId11" Type="http://schemas.microsoft.com/office/2007/relationships/hdphoto" Target="../media/hdphoto3.wdp"/><Relationship Id="rId5" Type="http://schemas.openxmlformats.org/officeDocument/2006/relationships/image" Target="../media/image24.wmf"/><Relationship Id="rId10" Type="http://schemas.openxmlformats.org/officeDocument/2006/relationships/image" Target="../media/image20.jpeg"/><Relationship Id="rId4" Type="http://schemas.openxmlformats.org/officeDocument/2006/relationships/image" Target="../media/image23.wmf"/><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www.comp.nus.edu.sg/~pptlabs/docs.html" TargetMode="External"/><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2.jpeg"/><Relationship Id="rId5" Type="http://schemas.openxmlformats.org/officeDocument/2006/relationships/image" Target="../media/image61.jpg"/><Relationship Id="rId4"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hyperlink" Target="http://www.comp.nus.edu.sg/~pptlabs/docs.html#picture-slides-lab" TargetMode="Externa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hyperlink" Target="http://www.comp.nus.edu.sg/~pptlabs/docs/resize-lab.html" TargetMode="External"/><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hyperlink" Target="http://powerpointlabs.info/docs.htm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26" y="4724400"/>
            <a:ext cx="1019280" cy="117079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1" name="TextBox 30"/>
          <p:cNvSpPr txBox="1"/>
          <p:nvPr/>
        </p:nvSpPr>
        <p:spPr>
          <a:xfrm>
            <a:off x="304800" y="533400"/>
            <a:ext cx="838419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505200"/>
            <a:ext cx="838419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You can also adjust the darkness (transparency), softness of the edges, and the color of the spotlight  as below. </a:t>
            </a:r>
            <a:endParaRPr lang="en-SG" dirty="0">
              <a:solidFill>
                <a:schemeClr val="accent6">
                  <a:lumMod val="75000"/>
                </a:schemeClr>
              </a:solidFill>
            </a:endParaRPr>
          </a:p>
        </p:txBody>
      </p:sp>
      <p:sp>
        <p:nvSpPr>
          <p:cNvPr id="2" name="Flowchart: Connector 1"/>
          <p:cNvSpPr/>
          <p:nvPr/>
        </p:nvSpPr>
        <p:spPr>
          <a:xfrm>
            <a:off x="1444520" y="5581219"/>
            <a:ext cx="368721" cy="368721"/>
          </a:xfrm>
          <a:prstGeom prst="flowChartConnector">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622320" y="5958634"/>
            <a:ext cx="304800" cy="203200"/>
          </a:xfrm>
          <a:custGeom>
            <a:avLst/>
            <a:gdLst>
              <a:gd name="connsiteX0" fmla="*/ 0 w 304800"/>
              <a:gd name="connsiteY0" fmla="*/ 0 h 203200"/>
              <a:gd name="connsiteX1" fmla="*/ 76200 w 304800"/>
              <a:gd name="connsiteY1" fmla="*/ 165100 h 203200"/>
              <a:gd name="connsiteX2" fmla="*/ 304800 w 304800"/>
              <a:gd name="connsiteY2" fmla="*/ 203200 h 203200"/>
            </a:gdLst>
            <a:ahLst/>
            <a:cxnLst>
              <a:cxn ang="0">
                <a:pos x="connsiteX0" y="connsiteY0"/>
              </a:cxn>
              <a:cxn ang="0">
                <a:pos x="connsiteX1" y="connsiteY1"/>
              </a:cxn>
              <a:cxn ang="0">
                <a:pos x="connsiteX2" y="connsiteY2"/>
              </a:cxn>
            </a:cxnLst>
            <a:rect l="l" t="t" r="r" b="b"/>
            <a:pathLst>
              <a:path w="304800" h="203200">
                <a:moveTo>
                  <a:pt x="0" y="0"/>
                </a:moveTo>
                <a:cubicBezTo>
                  <a:pt x="12700" y="65616"/>
                  <a:pt x="25400" y="131233"/>
                  <a:pt x="76200" y="165100"/>
                </a:cubicBezTo>
                <a:cubicBezTo>
                  <a:pt x="127000" y="198967"/>
                  <a:pt x="215900" y="201083"/>
                  <a:pt x="304800" y="203200"/>
                </a:cubicBezTo>
              </a:path>
            </a:pathLst>
          </a:custGeom>
          <a:noFill/>
          <a:ln w="3810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75179" y="5117927"/>
            <a:ext cx="3657600" cy="923330"/>
          </a:xfrm>
          <a:prstGeom prst="rect">
            <a:avLst/>
          </a:prstGeom>
        </p:spPr>
        <p:txBody>
          <a:bodyPr wrap="square">
            <a:spAutoFit/>
          </a:bodyPr>
          <a:lstStyle/>
          <a:p>
            <a:pPr lvl="0"/>
            <a:r>
              <a:rPr lang="en-US" dirty="0">
                <a:solidFill>
                  <a:srgbClr val="F79646">
                    <a:lumMod val="75000"/>
                  </a:srgbClr>
                </a:solidFill>
              </a:rPr>
              <a:t>Note: the changed settings are applied to spotlights you create in future, not the existing ones.</a:t>
            </a:r>
            <a:endParaRPr lang="en-SG" dirty="0">
              <a:solidFill>
                <a:srgbClr val="F79646">
                  <a:lumMod val="75000"/>
                </a:srgbClr>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9558" y="4875173"/>
            <a:ext cx="2918335" cy="1780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547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4328307"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Auto-Animate</a:t>
            </a:r>
            <a:r>
              <a:rPr lang="en-US" dirty="0">
                <a:solidFill>
                  <a:schemeClr val="accent6">
                    <a:lumMod val="75000"/>
                  </a:schemeClr>
                </a:solidFill>
              </a:rPr>
              <a:t> feature</a:t>
            </a:r>
            <a:endParaRPr lang="en-SG" dirty="0">
              <a:solidFill>
                <a:schemeClr val="accent6">
                  <a:lumMod val="75000"/>
                </a:schemeClr>
              </a:solidFill>
            </a:endParaRPr>
          </a:p>
        </p:txBody>
      </p:sp>
      <p:grpSp>
        <p:nvGrpSpPr>
          <p:cNvPr id="9" name="Group 8"/>
          <p:cNvGrpSpPr/>
          <p:nvPr/>
        </p:nvGrpSpPr>
        <p:grpSpPr>
          <a:xfrm>
            <a:off x="2271671" y="2989744"/>
            <a:ext cx="838200" cy="838200"/>
            <a:chOff x="166689" y="2357870"/>
            <a:chExt cx="838200" cy="838200"/>
          </a:xfrm>
        </p:grpSpPr>
        <p:sp>
          <p:nvSpPr>
            <p:cNvPr id="10" name="Rectangle 9"/>
            <p:cNvSpPr/>
            <p:nvPr/>
          </p:nvSpPr>
          <p:spPr>
            <a:xfrm>
              <a:off x="169219" y="2417330"/>
              <a:ext cx="374955" cy="3240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9712449">
              <a:off x="292174" y="2610071"/>
              <a:ext cx="504000" cy="32400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a:off x="225195" y="2471922"/>
              <a:ext cx="113312" cy="11331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0917" y="2798585"/>
              <a:ext cx="504000" cy="3240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777797" y="2932379"/>
              <a:ext cx="113312" cy="11331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6689" y="235787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lowchart: Connector 15"/>
            <p:cNvSpPr>
              <a:spLocks noChangeAspect="1"/>
            </p:cNvSpPr>
            <p:nvPr/>
          </p:nvSpPr>
          <p:spPr>
            <a:xfrm>
              <a:off x="575517" y="2362200"/>
              <a:ext cx="420924" cy="420924"/>
            </a:xfrm>
            <a:prstGeom prst="flowChartConnector">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SG" b="1" dirty="0"/>
            </a:p>
          </p:txBody>
        </p:sp>
        <p:sp>
          <p:nvSpPr>
            <p:cNvPr id="17" name="Plus 16"/>
            <p:cNvSpPr>
              <a:spLocks noChangeAspect="1"/>
            </p:cNvSpPr>
            <p:nvPr/>
          </p:nvSpPr>
          <p:spPr>
            <a:xfrm>
              <a:off x="633519" y="2422994"/>
              <a:ext cx="304920" cy="304920"/>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457200" y="5482069"/>
            <a:ext cx="5943600" cy="1138773"/>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a:t>
            </a:r>
            <a:br>
              <a:rPr lang="en-US" dirty="0">
                <a:solidFill>
                  <a:schemeClr val="accent6">
                    <a:lumMod val="75000"/>
                  </a:schemeClr>
                </a:solidFill>
              </a:rPr>
            </a:br>
            <a:r>
              <a:rPr lang="en-US" dirty="0">
                <a:solidFill>
                  <a:schemeClr val="accent6">
                    <a:lumMod val="75000"/>
                  </a:schemeClr>
                </a:solidFill>
              </a:rPr>
              <a:t>click the                  button.  That should insert a new slide</a:t>
            </a:r>
            <a:br>
              <a:rPr lang="en-US" dirty="0">
                <a:solidFill>
                  <a:schemeClr val="accent6">
                    <a:lumMod val="75000"/>
                  </a:schemeClr>
                </a:solidFill>
              </a:rPr>
            </a:br>
            <a:r>
              <a:rPr lang="en-US" dirty="0">
                <a:solidFill>
                  <a:schemeClr val="accent6">
                    <a:lumMod val="75000"/>
                  </a:schemeClr>
                </a:solidFill>
              </a:rPr>
              <a:t>                                                   containing the animation.</a:t>
            </a:r>
            <a:endParaRPr lang="en-SG" dirty="0">
              <a:solidFill>
                <a:schemeClr val="accent6">
                  <a:lumMod val="75000"/>
                </a:schemeClr>
              </a:solidFill>
            </a:endParaRPr>
          </a:p>
        </p:txBody>
      </p:sp>
      <p:sp>
        <p:nvSpPr>
          <p:cNvPr id="10" name="TextBox 9"/>
          <p:cNvSpPr txBox="1"/>
          <p:nvPr/>
        </p:nvSpPr>
        <p:spPr>
          <a:xfrm>
            <a:off x="533400" y="4793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796" y="5986655"/>
            <a:ext cx="819150" cy="71437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83536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Tree>
    <p:extLst>
      <p:ext uri="{BB962C8B-B14F-4D97-AF65-F5344CB8AC3E}">
        <p14:creationId xmlns:p14="http://schemas.microsoft.com/office/powerpoint/2010/main" val="1829647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4328307"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Animate in slide</a:t>
            </a:r>
            <a:r>
              <a:rPr lang="en-US" dirty="0">
                <a:solidFill>
                  <a:schemeClr val="accent6">
                    <a:lumMod val="75000"/>
                  </a:schemeClr>
                </a:solidFill>
              </a:rPr>
              <a:t> feature</a:t>
            </a:r>
            <a:endParaRPr lang="en-SG" dirty="0">
              <a:solidFill>
                <a:schemeClr val="accent6">
                  <a:lumMod val="75000"/>
                </a:schemeClr>
              </a:solidFill>
            </a:endParaRPr>
          </a:p>
        </p:txBody>
      </p:sp>
      <p:grpSp>
        <p:nvGrpSpPr>
          <p:cNvPr id="18" name="Group 17"/>
          <p:cNvGrpSpPr/>
          <p:nvPr/>
        </p:nvGrpSpPr>
        <p:grpSpPr>
          <a:xfrm>
            <a:off x="2289546" y="2971800"/>
            <a:ext cx="838200" cy="838200"/>
            <a:chOff x="276083" y="3844490"/>
            <a:chExt cx="838200" cy="838200"/>
          </a:xfrm>
        </p:grpSpPr>
        <p:sp>
          <p:nvSpPr>
            <p:cNvPr id="19" name="Rectangle 18"/>
            <p:cNvSpPr/>
            <p:nvPr/>
          </p:nvSpPr>
          <p:spPr>
            <a:xfrm>
              <a:off x="322109" y="3894381"/>
              <a:ext cx="741789" cy="55906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76083" y="384449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Flowchart: Connector 20"/>
            <p:cNvSpPr/>
            <p:nvPr/>
          </p:nvSpPr>
          <p:spPr>
            <a:xfrm rot="5400000">
              <a:off x="411597" y="3988277"/>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rot="18937352">
              <a:off x="892189" y="4066817"/>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91699" y="3976411"/>
              <a:ext cx="262435" cy="94707"/>
            </a:xfrm>
            <a:custGeom>
              <a:avLst/>
              <a:gdLst>
                <a:gd name="connsiteX0" fmla="*/ 0 w 365125"/>
                <a:gd name="connsiteY0" fmla="*/ 0 h 79375"/>
                <a:gd name="connsiteX1" fmla="*/ 196850 w 365125"/>
                <a:gd name="connsiteY1" fmla="*/ 0 h 79375"/>
                <a:gd name="connsiteX2" fmla="*/ 365125 w 365125"/>
                <a:gd name="connsiteY2" fmla="*/ 79375 h 79375"/>
                <a:gd name="connsiteX0" fmla="*/ 0 w 365125"/>
                <a:gd name="connsiteY0" fmla="*/ 5879 h 85254"/>
                <a:gd name="connsiteX1" fmla="*/ 196850 w 365125"/>
                <a:gd name="connsiteY1" fmla="*/ 5879 h 85254"/>
                <a:gd name="connsiteX2" fmla="*/ 365125 w 365125"/>
                <a:gd name="connsiteY2" fmla="*/ 85254 h 85254"/>
                <a:gd name="connsiteX0" fmla="*/ 0 w 365125"/>
                <a:gd name="connsiteY0" fmla="*/ 16459 h 95834"/>
                <a:gd name="connsiteX1" fmla="*/ 142875 w 365125"/>
                <a:gd name="connsiteY1" fmla="*/ 3759 h 95834"/>
                <a:gd name="connsiteX2" fmla="*/ 365125 w 365125"/>
                <a:gd name="connsiteY2" fmla="*/ 95834 h 95834"/>
                <a:gd name="connsiteX0" fmla="*/ 0 w 365125"/>
                <a:gd name="connsiteY0" fmla="*/ 13245 h 92620"/>
                <a:gd name="connsiteX1" fmla="*/ 142875 w 365125"/>
                <a:gd name="connsiteY1" fmla="*/ 545 h 92620"/>
                <a:gd name="connsiteX2" fmla="*/ 365125 w 365125"/>
                <a:gd name="connsiteY2" fmla="*/ 92620 h 92620"/>
                <a:gd name="connsiteX0" fmla="*/ 0 w 365125"/>
                <a:gd name="connsiteY0" fmla="*/ 15332 h 94707"/>
                <a:gd name="connsiteX1" fmla="*/ 142875 w 365125"/>
                <a:gd name="connsiteY1" fmla="*/ 2632 h 94707"/>
                <a:gd name="connsiteX2" fmla="*/ 365125 w 365125"/>
                <a:gd name="connsiteY2" fmla="*/ 94707 h 94707"/>
              </a:gdLst>
              <a:ahLst/>
              <a:cxnLst>
                <a:cxn ang="0">
                  <a:pos x="connsiteX0" y="connsiteY0"/>
                </a:cxn>
                <a:cxn ang="0">
                  <a:pos x="connsiteX1" y="connsiteY1"/>
                </a:cxn>
                <a:cxn ang="0">
                  <a:pos x="connsiteX2" y="connsiteY2"/>
                </a:cxn>
              </a:cxnLst>
              <a:rect l="l" t="t" r="r" b="b"/>
              <a:pathLst>
                <a:path w="365125" h="94707">
                  <a:moveTo>
                    <a:pt x="0" y="15332"/>
                  </a:moveTo>
                  <a:cubicBezTo>
                    <a:pt x="68792" y="-3718"/>
                    <a:pt x="75671" y="-1072"/>
                    <a:pt x="142875" y="2632"/>
                  </a:cubicBezTo>
                  <a:cubicBezTo>
                    <a:pt x="210079" y="6336"/>
                    <a:pt x="309033" y="68249"/>
                    <a:pt x="365125" y="94707"/>
                  </a:cubicBezTo>
                </a:path>
              </a:pathLst>
            </a:custGeom>
            <a:ln w="38100" cap="rnd">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rot="685869">
              <a:off x="587225" y="4208429"/>
              <a:ext cx="257326" cy="143906"/>
            </a:xfrm>
            <a:custGeom>
              <a:avLst/>
              <a:gdLst>
                <a:gd name="connsiteX0" fmla="*/ 361950 w 361950"/>
                <a:gd name="connsiteY0" fmla="*/ 0 h 190500"/>
                <a:gd name="connsiteX1" fmla="*/ 225425 w 361950"/>
                <a:gd name="connsiteY1" fmla="*/ 146050 h 190500"/>
                <a:gd name="connsiteX2" fmla="*/ 0 w 361950"/>
                <a:gd name="connsiteY2" fmla="*/ 190500 h 190500"/>
                <a:gd name="connsiteX0" fmla="*/ 361950 w 361950"/>
                <a:gd name="connsiteY0" fmla="*/ 0 h 190500"/>
                <a:gd name="connsiteX1" fmla="*/ 225425 w 361950"/>
                <a:gd name="connsiteY1" fmla="*/ 146050 h 190500"/>
                <a:gd name="connsiteX2" fmla="*/ 0 w 361950"/>
                <a:gd name="connsiteY2" fmla="*/ 190500 h 190500"/>
                <a:gd name="connsiteX0" fmla="*/ 361950 w 361950"/>
                <a:gd name="connsiteY0" fmla="*/ 0 h 190500"/>
                <a:gd name="connsiteX1" fmla="*/ 225425 w 361950"/>
                <a:gd name="connsiteY1" fmla="*/ 146050 h 190500"/>
                <a:gd name="connsiteX2" fmla="*/ 0 w 361950"/>
                <a:gd name="connsiteY2" fmla="*/ 190500 h 190500"/>
                <a:gd name="connsiteX0" fmla="*/ 358775 w 358775"/>
                <a:gd name="connsiteY0" fmla="*/ 0 h 177800"/>
                <a:gd name="connsiteX1" fmla="*/ 225425 w 358775"/>
                <a:gd name="connsiteY1" fmla="*/ 133350 h 177800"/>
                <a:gd name="connsiteX2" fmla="*/ 0 w 358775"/>
                <a:gd name="connsiteY2" fmla="*/ 177800 h 177800"/>
                <a:gd name="connsiteX0" fmla="*/ 358775 w 358775"/>
                <a:gd name="connsiteY0" fmla="*/ 0 h 177800"/>
                <a:gd name="connsiteX1" fmla="*/ 222250 w 358775"/>
                <a:gd name="connsiteY1" fmla="*/ 120650 h 177800"/>
                <a:gd name="connsiteX2" fmla="*/ 0 w 358775"/>
                <a:gd name="connsiteY2" fmla="*/ 177800 h 177800"/>
              </a:gdLst>
              <a:ahLst/>
              <a:cxnLst>
                <a:cxn ang="0">
                  <a:pos x="connsiteX0" y="connsiteY0"/>
                </a:cxn>
                <a:cxn ang="0">
                  <a:pos x="connsiteX1" y="connsiteY1"/>
                </a:cxn>
                <a:cxn ang="0">
                  <a:pos x="connsiteX2" y="connsiteY2"/>
                </a:cxn>
              </a:cxnLst>
              <a:rect l="l" t="t" r="r" b="b"/>
              <a:pathLst>
                <a:path w="358775" h="177800">
                  <a:moveTo>
                    <a:pt x="358775" y="0"/>
                  </a:moveTo>
                  <a:cubicBezTo>
                    <a:pt x="322792" y="67733"/>
                    <a:pt x="282046" y="91017"/>
                    <a:pt x="222250" y="120650"/>
                  </a:cubicBezTo>
                  <a:cubicBezTo>
                    <a:pt x="162454" y="150283"/>
                    <a:pt x="75142" y="162983"/>
                    <a:pt x="0" y="177800"/>
                  </a:cubicBezTo>
                </a:path>
              </a:pathLst>
            </a:custGeom>
            <a:ln w="38100" cap="rnd">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5" name="Flowchart: Connector 24"/>
            <p:cNvSpPr/>
            <p:nvPr/>
          </p:nvSpPr>
          <p:spPr>
            <a:xfrm rot="5400000">
              <a:off x="420087" y="4242858"/>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4721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535278"/>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567060"/>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53158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58553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3929939"/>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47931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and click  the            button.</a:t>
            </a:r>
            <a:endParaRPr lang="en-SG" dirty="0">
              <a:solidFill>
                <a:schemeClr val="accent6">
                  <a:lumMod val="75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1691" y="509336"/>
            <a:ext cx="466725" cy="65722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457200" y="6019800"/>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you selected the four circles previously.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864" y="6188078"/>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379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28800" y="3037549"/>
            <a:ext cx="838200" cy="838200"/>
            <a:chOff x="4234858" y="1066800"/>
            <a:chExt cx="838200" cy="838200"/>
          </a:xfrm>
        </p:grpSpPr>
        <p:sp>
          <p:nvSpPr>
            <p:cNvPr id="12" name="Rectangle 11"/>
            <p:cNvSpPr/>
            <p:nvPr/>
          </p:nvSpPr>
          <p:spPr>
            <a:xfrm>
              <a:off x="4267863" y="1146235"/>
              <a:ext cx="596266" cy="454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34858" y="10668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reeform 13"/>
            <p:cNvSpPr/>
            <p:nvPr/>
          </p:nvSpPr>
          <p:spPr>
            <a:xfrm>
              <a:off x="4264819" y="1147763"/>
              <a:ext cx="726281" cy="650081"/>
            </a:xfrm>
            <a:custGeom>
              <a:avLst/>
              <a:gdLst>
                <a:gd name="connsiteX0" fmla="*/ 4762 w 692944"/>
                <a:gd name="connsiteY0" fmla="*/ 452437 h 514350"/>
                <a:gd name="connsiteX1" fmla="*/ 514350 w 692944"/>
                <a:gd name="connsiteY1" fmla="*/ 514350 h 514350"/>
                <a:gd name="connsiteX2" fmla="*/ 692944 w 692944"/>
                <a:gd name="connsiteY2" fmla="*/ 514350 h 514350"/>
                <a:gd name="connsiteX3" fmla="*/ 692944 w 692944"/>
                <a:gd name="connsiteY3" fmla="*/ 402431 h 514350"/>
                <a:gd name="connsiteX4" fmla="*/ 590550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2944 w 692944"/>
                <a:gd name="connsiteY3" fmla="*/ 402431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88181 w 692944"/>
                <a:gd name="connsiteY3" fmla="*/ 373856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2943 w 692944"/>
                <a:gd name="connsiteY3" fmla="*/ 385762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0561 w 692944"/>
                <a:gd name="connsiteY3" fmla="*/ 373856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647700"/>
                <a:gd name="connsiteX1" fmla="*/ 528638 w 692944"/>
                <a:gd name="connsiteY1" fmla="*/ 647700 h 647700"/>
                <a:gd name="connsiteX2" fmla="*/ 692944 w 692944"/>
                <a:gd name="connsiteY2" fmla="*/ 514350 h 647700"/>
                <a:gd name="connsiteX3" fmla="*/ 690561 w 692944"/>
                <a:gd name="connsiteY3" fmla="*/ 373856 h 647700"/>
                <a:gd name="connsiteX4" fmla="*/ 600075 w 692944"/>
                <a:gd name="connsiteY4" fmla="*/ 0 h 647700"/>
                <a:gd name="connsiteX5" fmla="*/ 0 w 692944"/>
                <a:gd name="connsiteY5" fmla="*/ 0 h 647700"/>
                <a:gd name="connsiteX6" fmla="*/ 4762 w 692944"/>
                <a:gd name="connsiteY6" fmla="*/ 452437 h 647700"/>
                <a:gd name="connsiteX0" fmla="*/ 4762 w 726281"/>
                <a:gd name="connsiteY0" fmla="*/ 452437 h 650081"/>
                <a:gd name="connsiteX1" fmla="*/ 528638 w 726281"/>
                <a:gd name="connsiteY1" fmla="*/ 647700 h 650081"/>
                <a:gd name="connsiteX2" fmla="*/ 726281 w 726281"/>
                <a:gd name="connsiteY2" fmla="*/ 650081 h 650081"/>
                <a:gd name="connsiteX3" fmla="*/ 690561 w 726281"/>
                <a:gd name="connsiteY3" fmla="*/ 373856 h 650081"/>
                <a:gd name="connsiteX4" fmla="*/ 600075 w 726281"/>
                <a:gd name="connsiteY4" fmla="*/ 0 h 650081"/>
                <a:gd name="connsiteX5" fmla="*/ 0 w 726281"/>
                <a:gd name="connsiteY5" fmla="*/ 0 h 650081"/>
                <a:gd name="connsiteX6" fmla="*/ 4762 w 726281"/>
                <a:gd name="connsiteY6" fmla="*/ 452437 h 650081"/>
                <a:gd name="connsiteX0" fmla="*/ 4762 w 726281"/>
                <a:gd name="connsiteY0" fmla="*/ 452437 h 650081"/>
                <a:gd name="connsiteX1" fmla="*/ 528638 w 726281"/>
                <a:gd name="connsiteY1" fmla="*/ 647700 h 650081"/>
                <a:gd name="connsiteX2" fmla="*/ 726281 w 726281"/>
                <a:gd name="connsiteY2" fmla="*/ 650081 h 650081"/>
                <a:gd name="connsiteX3" fmla="*/ 726280 w 726281"/>
                <a:gd name="connsiteY3" fmla="*/ 514350 h 650081"/>
                <a:gd name="connsiteX4" fmla="*/ 600075 w 726281"/>
                <a:gd name="connsiteY4" fmla="*/ 0 h 650081"/>
                <a:gd name="connsiteX5" fmla="*/ 0 w 726281"/>
                <a:gd name="connsiteY5" fmla="*/ 0 h 650081"/>
                <a:gd name="connsiteX6" fmla="*/ 4762 w 726281"/>
                <a:gd name="connsiteY6" fmla="*/ 452437 h 65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281" h="650081">
                  <a:moveTo>
                    <a:pt x="4762" y="452437"/>
                  </a:moveTo>
                  <a:lnTo>
                    <a:pt x="528638" y="647700"/>
                  </a:lnTo>
                  <a:lnTo>
                    <a:pt x="726281" y="650081"/>
                  </a:lnTo>
                  <a:cubicBezTo>
                    <a:pt x="726281" y="607218"/>
                    <a:pt x="726280" y="557213"/>
                    <a:pt x="726280" y="514350"/>
                  </a:cubicBezTo>
                  <a:lnTo>
                    <a:pt x="600075" y="0"/>
                  </a:lnTo>
                  <a:lnTo>
                    <a:pt x="0" y="0"/>
                  </a:lnTo>
                  <a:cubicBezTo>
                    <a:pt x="1587" y="150812"/>
                    <a:pt x="3175" y="301625"/>
                    <a:pt x="4762" y="452437"/>
                  </a:cubicBezTo>
                  <a:close/>
                </a:path>
              </a:pathLst>
            </a:custGeom>
            <a:solidFill>
              <a:srgbClr val="0070C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p:cNvSpPr/>
            <p:nvPr/>
          </p:nvSpPr>
          <p:spPr>
            <a:xfrm>
              <a:off x="4472205" y="1449017"/>
              <a:ext cx="569723" cy="409283"/>
            </a:xfrm>
            <a:prstGeom prst="rect">
              <a:avLst/>
            </a:prstGeom>
            <a:solidFill>
              <a:schemeClr val="accent6">
                <a:lumMod val="75000"/>
                <a:alpha val="65000"/>
              </a:scheme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98389" y="1665566"/>
              <a:ext cx="181322" cy="117043"/>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743200" y="3036283"/>
            <a:ext cx="838200" cy="838200"/>
            <a:chOff x="4238346" y="2360100"/>
            <a:chExt cx="838200" cy="838200"/>
          </a:xfrm>
        </p:grpSpPr>
        <p:sp>
          <p:nvSpPr>
            <p:cNvPr id="26" name="Rectangle 25"/>
            <p:cNvSpPr/>
            <p:nvPr/>
          </p:nvSpPr>
          <p:spPr>
            <a:xfrm>
              <a:off x="4271351" y="2439535"/>
              <a:ext cx="596266" cy="454165"/>
            </a:xfrm>
            <a:prstGeom prst="rect">
              <a:avLst/>
            </a:prstGeom>
            <a:solidFill>
              <a:schemeClr val="accent6">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24458" y="2496685"/>
              <a:ext cx="181322" cy="117043"/>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4338644" y="2510753"/>
              <a:ext cx="693452" cy="652320"/>
            </a:xfrm>
            <a:custGeom>
              <a:avLst/>
              <a:gdLst>
                <a:gd name="connsiteX0" fmla="*/ 4763 w 1209675"/>
                <a:gd name="connsiteY0" fmla="*/ 119063 h 838200"/>
                <a:gd name="connsiteX1" fmla="*/ 171450 w 1209675"/>
                <a:gd name="connsiteY1" fmla="*/ 838200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38200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22358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22358 h 838200"/>
                <a:gd name="connsiteX2" fmla="*/ 1209675 w 1209675"/>
                <a:gd name="connsiteY2" fmla="*/ 838200 h 838200"/>
                <a:gd name="connsiteX3" fmla="*/ 1188340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188340"/>
                <a:gd name="connsiteY0" fmla="*/ 119063 h 822358"/>
                <a:gd name="connsiteX1" fmla="*/ 224786 w 1188340"/>
                <a:gd name="connsiteY1" fmla="*/ 822358 h 822358"/>
                <a:gd name="connsiteX2" fmla="*/ 1183007 w 1188340"/>
                <a:gd name="connsiteY2" fmla="*/ 818397 h 822358"/>
                <a:gd name="connsiteX3" fmla="*/ 1188340 w 1188340"/>
                <a:gd name="connsiteY3" fmla="*/ 247650 h 822358"/>
                <a:gd name="connsiteX4" fmla="*/ 238125 w 1188340"/>
                <a:gd name="connsiteY4" fmla="*/ 0 h 822358"/>
                <a:gd name="connsiteX5" fmla="*/ 0 w 1188340"/>
                <a:gd name="connsiteY5" fmla="*/ 0 h 822358"/>
                <a:gd name="connsiteX6" fmla="*/ 4763 w 1188340"/>
                <a:gd name="connsiteY6" fmla="*/ 119063 h 822358"/>
                <a:gd name="connsiteX0" fmla="*/ 4763 w 1188340"/>
                <a:gd name="connsiteY0" fmla="*/ 119063 h 822358"/>
                <a:gd name="connsiteX1" fmla="*/ 224786 w 1188340"/>
                <a:gd name="connsiteY1" fmla="*/ 822358 h 822358"/>
                <a:gd name="connsiteX2" fmla="*/ 1183007 w 1188340"/>
                <a:gd name="connsiteY2" fmla="*/ 818397 h 822358"/>
                <a:gd name="connsiteX3" fmla="*/ 1188340 w 1188340"/>
                <a:gd name="connsiteY3" fmla="*/ 283674 h 822358"/>
                <a:gd name="connsiteX4" fmla="*/ 238125 w 1188340"/>
                <a:gd name="connsiteY4" fmla="*/ 0 h 822358"/>
                <a:gd name="connsiteX5" fmla="*/ 0 w 1188340"/>
                <a:gd name="connsiteY5" fmla="*/ 0 h 822358"/>
                <a:gd name="connsiteX6" fmla="*/ 4763 w 1188340"/>
                <a:gd name="connsiteY6" fmla="*/ 119063 h 82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340" h="822358">
                  <a:moveTo>
                    <a:pt x="4763" y="119063"/>
                  </a:moveTo>
                  <a:lnTo>
                    <a:pt x="224786" y="822358"/>
                  </a:lnTo>
                  <a:lnTo>
                    <a:pt x="1183007" y="818397"/>
                  </a:lnTo>
                  <a:cubicBezTo>
                    <a:pt x="1184785" y="628148"/>
                    <a:pt x="1186562" y="473923"/>
                    <a:pt x="1188340" y="283674"/>
                  </a:cubicBezTo>
                  <a:lnTo>
                    <a:pt x="238125" y="0"/>
                  </a:lnTo>
                  <a:lnTo>
                    <a:pt x="0" y="0"/>
                  </a:lnTo>
                  <a:lnTo>
                    <a:pt x="4763" y="119063"/>
                  </a:lnTo>
                  <a:close/>
                </a:path>
              </a:pathLst>
            </a:custGeom>
            <a:solidFill>
              <a:srgbClr val="0070C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238346" y="23601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p:cNvSpPr/>
            <p:nvPr/>
          </p:nvSpPr>
          <p:spPr>
            <a:xfrm>
              <a:off x="4475693" y="2742317"/>
              <a:ext cx="569723" cy="409283"/>
            </a:xfrm>
            <a:prstGeom prst="rect">
              <a:avLst/>
            </a:prstGeom>
            <a:solidFill>
              <a:srgbClr val="00589A">
                <a:alpha val="60784"/>
              </a:srgb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3810000" y="2971800"/>
            <a:ext cx="4648200" cy="369332"/>
          </a:xfrm>
          <a:prstGeom prst="rect">
            <a:avLst/>
          </a:prstGeom>
          <a:noFill/>
        </p:spPr>
        <p:txBody>
          <a:bodyPr wrap="square" rtlCol="0">
            <a:spAutoFit/>
          </a:bodyPr>
          <a:lstStyle/>
          <a:p>
            <a:r>
              <a:rPr lang="en-US" b="1" dirty="0">
                <a:solidFill>
                  <a:schemeClr val="accent6">
                    <a:lumMod val="75000"/>
                  </a:schemeClr>
                </a:solidFill>
              </a:rPr>
              <a:t>Auto zoom </a:t>
            </a:r>
            <a:r>
              <a:rPr lang="en-US" dirty="0">
                <a:solidFill>
                  <a:schemeClr val="accent6">
                    <a:lumMod val="75000"/>
                  </a:schemeClr>
                </a:solidFill>
              </a:rPr>
              <a:t>features are next.</a:t>
            </a:r>
            <a:endParaRPr lang="en-SG" dirty="0">
              <a:solidFill>
                <a:schemeClr val="accent6">
                  <a:lumMod val="75000"/>
                </a:schemeClr>
              </a:solidFill>
            </a:endParaRPr>
          </a:p>
        </p:txBody>
      </p:sp>
      <p:grpSp>
        <p:nvGrpSpPr>
          <p:cNvPr id="18" name="Group 17"/>
          <p:cNvGrpSpPr/>
          <p:nvPr/>
        </p:nvGrpSpPr>
        <p:grpSpPr>
          <a:xfrm>
            <a:off x="838200" y="3023655"/>
            <a:ext cx="838200" cy="838200"/>
            <a:chOff x="5247850" y="1096809"/>
            <a:chExt cx="838200" cy="838200"/>
          </a:xfrm>
        </p:grpSpPr>
        <p:sp>
          <p:nvSpPr>
            <p:cNvPr id="19" name="Rectangle 18"/>
            <p:cNvSpPr/>
            <p:nvPr/>
          </p:nvSpPr>
          <p:spPr>
            <a:xfrm>
              <a:off x="5280854" y="1176244"/>
              <a:ext cx="774065" cy="5478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47850" y="1096809"/>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Up Arrow 20"/>
            <p:cNvSpPr/>
            <p:nvPr/>
          </p:nvSpPr>
          <p:spPr>
            <a:xfrm>
              <a:off x="5542805" y="1185743"/>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Up Arrow 21"/>
            <p:cNvSpPr/>
            <p:nvPr/>
          </p:nvSpPr>
          <p:spPr>
            <a:xfrm rot="10800000">
              <a:off x="5542805" y="1491856"/>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Up Arrow 22"/>
            <p:cNvSpPr/>
            <p:nvPr/>
          </p:nvSpPr>
          <p:spPr>
            <a:xfrm rot="5400000">
              <a:off x="5780554" y="1228522"/>
              <a:ext cx="144988" cy="379216"/>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Up Arrow 23"/>
            <p:cNvSpPr/>
            <p:nvPr/>
          </p:nvSpPr>
          <p:spPr>
            <a:xfrm rot="16200000" flipH="1">
              <a:off x="5363324" y="1276712"/>
              <a:ext cx="144988" cy="274552"/>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p:cNvSpPr/>
            <p:nvPr/>
          </p:nvSpPr>
          <p:spPr>
            <a:xfrm>
              <a:off x="5486595" y="1331707"/>
              <a:ext cx="253034" cy="184202"/>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5739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533400" y="479318"/>
            <a:ext cx="8382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s in any order (ctrl-click) and click  the                   </a:t>
            </a:r>
            <a:r>
              <a:rPr lang="en-US" i="1" dirty="0">
                <a:solidFill>
                  <a:schemeClr val="accent6">
                    <a:lumMod val="75000"/>
                  </a:schemeClr>
                </a:solidFill>
              </a:rPr>
              <a:t>zoom to area</a:t>
            </a:r>
            <a:r>
              <a:rPr lang="en-US" dirty="0">
                <a:solidFill>
                  <a:schemeClr val="accent6">
                    <a:lumMod val="75000"/>
                  </a:schemeClr>
                </a:solidFill>
              </a:rPr>
              <a:t> button.</a:t>
            </a:r>
            <a:endParaRPr lang="en-SG" dirty="0">
              <a:solidFill>
                <a:schemeClr val="accent6">
                  <a:lumMod val="75000"/>
                </a:schemeClr>
              </a:solidFill>
            </a:endParaRPr>
          </a:p>
        </p:txBody>
      </p:sp>
      <p:sp>
        <p:nvSpPr>
          <p:cNvPr id="33" name="TextBox 32"/>
          <p:cNvSpPr txBox="1"/>
          <p:nvPr/>
        </p:nvSpPr>
        <p:spPr>
          <a:xfrm>
            <a:off x="495300" y="5323582"/>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‘Play’ the slide show (      ) to see the zooming and panning effects generated by PowerPointLabs. If you would like each zoom/pan effect to be put in a separate slide, click the expand (      )  icon below the </a:t>
            </a:r>
            <a:r>
              <a:rPr lang="en-US" i="1" dirty="0">
                <a:solidFill>
                  <a:schemeClr val="accent6">
                    <a:lumMod val="75000"/>
                  </a:schemeClr>
                </a:solidFill>
              </a:rPr>
              <a:t>Zoom to Area </a:t>
            </a:r>
            <a:r>
              <a:rPr lang="en-US" dirty="0">
                <a:solidFill>
                  <a:schemeClr val="accent6">
                    <a:lumMod val="75000"/>
                  </a:schemeClr>
                </a:solidFill>
              </a:rPr>
              <a:t>button to access settings and select  ‘Put all zoom effects on separate slides’ option.</a:t>
            </a:r>
            <a:endParaRPr lang="en-SG" dirty="0">
              <a:solidFill>
                <a:schemeClr val="accent6">
                  <a:lumMod val="75000"/>
                </a:schemeClr>
              </a:solidFill>
            </a:endParaRPr>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788" y="5498424"/>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220"/>
          <a:stretch/>
        </p:blipFill>
        <p:spPr bwMode="auto">
          <a:xfrm>
            <a:off x="1676400" y="1359849"/>
            <a:ext cx="5754036" cy="411495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2095499" y="1546148"/>
            <a:ext cx="2332682" cy="1749511"/>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grpSp>
        <p:nvGrpSpPr>
          <p:cNvPr id="24" name="Group 23"/>
          <p:cNvGrpSpPr/>
          <p:nvPr/>
        </p:nvGrpSpPr>
        <p:grpSpPr>
          <a:xfrm>
            <a:off x="6858000" y="492370"/>
            <a:ext cx="838200" cy="838200"/>
            <a:chOff x="5247850" y="1096809"/>
            <a:chExt cx="838200" cy="838200"/>
          </a:xfrm>
        </p:grpSpPr>
        <p:sp>
          <p:nvSpPr>
            <p:cNvPr id="25" name="Rectangle 24"/>
            <p:cNvSpPr/>
            <p:nvPr/>
          </p:nvSpPr>
          <p:spPr>
            <a:xfrm>
              <a:off x="5280854" y="1176244"/>
              <a:ext cx="774065" cy="5478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47850" y="1096809"/>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Up Arrow 26"/>
            <p:cNvSpPr/>
            <p:nvPr/>
          </p:nvSpPr>
          <p:spPr>
            <a:xfrm>
              <a:off x="5542805" y="1185743"/>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Up Arrow 28"/>
            <p:cNvSpPr/>
            <p:nvPr/>
          </p:nvSpPr>
          <p:spPr>
            <a:xfrm rot="10800000">
              <a:off x="5542805" y="1491856"/>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Up Arrow 31"/>
            <p:cNvSpPr/>
            <p:nvPr/>
          </p:nvSpPr>
          <p:spPr>
            <a:xfrm rot="5400000">
              <a:off x="5780554" y="1228522"/>
              <a:ext cx="144988" cy="379216"/>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Up Arrow 33"/>
            <p:cNvSpPr/>
            <p:nvPr/>
          </p:nvSpPr>
          <p:spPr>
            <a:xfrm rot="16200000" flipH="1">
              <a:off x="5363324" y="1276712"/>
              <a:ext cx="144988" cy="274552"/>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p:cNvSpPr/>
            <p:nvPr/>
          </p:nvSpPr>
          <p:spPr>
            <a:xfrm>
              <a:off x="5486595" y="1331707"/>
              <a:ext cx="253034" cy="184202"/>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p:cNvSpPr/>
          <p:nvPr/>
        </p:nvSpPr>
        <p:spPr>
          <a:xfrm>
            <a:off x="5347756" y="2104677"/>
            <a:ext cx="1787357" cy="1340517"/>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6" name="Rectangle 15"/>
          <p:cNvSpPr/>
          <p:nvPr/>
        </p:nvSpPr>
        <p:spPr>
          <a:xfrm>
            <a:off x="4267200" y="3695323"/>
            <a:ext cx="2123799" cy="159284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977" t="64673" r="8220" b="7793"/>
          <a:stretch/>
        </p:blipFill>
        <p:spPr bwMode="auto">
          <a:xfrm>
            <a:off x="2752364" y="6056437"/>
            <a:ext cx="308048" cy="289022"/>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5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479318"/>
            <a:ext cx="8001000" cy="523220"/>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blue rectangle and click  the                button.</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‘Play’ the slide show (      ) to see </a:t>
            </a:r>
            <a:r>
              <a:rPr lang="en-US" i="1" dirty="0">
                <a:solidFill>
                  <a:schemeClr val="accent6">
                    <a:lumMod val="75000"/>
                  </a:schemeClr>
                </a:solidFill>
              </a:rPr>
              <a:t>drill down </a:t>
            </a:r>
            <a:r>
              <a:rPr lang="en-US" dirty="0">
                <a:solidFill>
                  <a:schemeClr val="accent6">
                    <a:lumMod val="75000"/>
                  </a:schemeClr>
                </a:solidFill>
              </a:rPr>
              <a:t>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pic>
        <p:nvPicPr>
          <p:cNvPr id="1032"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1788" y="4899242"/>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s://lh3.googleusercontent.com/R6W83U2d1JkOFMeYLbmqerTI4yEtMf-f4BeMJ3ZypqlW3Hke61IvywGjRmIhYOJClVg6URUsNjxisSc2DbtJd88i8KbNtmC2PJyP7NCLLKi07InZW8BfaCKmUQ"/>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0503" y="513954"/>
            <a:ext cx="773497" cy="109199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630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51584"/>
            <a:ext cx="5943600" cy="2547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572000"/>
            <a:ext cx="58864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rot="14982472">
              <a:off x="4609435" y="5997540"/>
              <a:ext cx="414720" cy="761040"/>
            </p14:xfrm>
          </p:contentPart>
        </mc:Choice>
        <mc:Fallback xmlns="">
          <p:pic>
            <p:nvPicPr>
              <p:cNvPr id="7" name="Ink 6"/>
              <p:cNvPicPr/>
              <p:nvPr/>
            </p:nvPicPr>
            <p:blipFill>
              <a:blip r:embed="rId5"/>
              <a:stretch>
                <a:fillRect/>
              </a:stretch>
            </p:blipFill>
            <p:spPr>
              <a:xfrm rot="14982472">
                <a:off x="4584235" y="5981700"/>
                <a:ext cx="470160" cy="807120"/>
              </a:xfrm>
              <a:prstGeom prst="rect">
                <a:avLst/>
              </a:prstGeom>
            </p:spPr>
          </p:pic>
        </mc:Fallback>
      </mc:AlternateContent>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6" name="Pentagon 15"/>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ounded Rectangle 17"/>
          <p:cNvSpPr/>
          <p:nvPr/>
        </p:nvSpPr>
        <p:spPr>
          <a:xfrm>
            <a:off x="233550" y="2209800"/>
            <a:ext cx="2281050" cy="990600"/>
          </a:xfrm>
          <a:prstGeom prst="roundRect">
            <a:avLst/>
          </a:prstGeom>
          <a:blipFill>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19" name="TextBox 1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22" name="Rounded Rectangle 21"/>
          <p:cNvSpPr/>
          <p:nvPr/>
        </p:nvSpPr>
        <p:spPr>
          <a:xfrm>
            <a:off x="233550" y="3269354"/>
            <a:ext cx="1384420" cy="588100"/>
          </a:xfrm>
          <a:prstGeom prst="roundRect">
            <a:avLst/>
          </a:prstGeom>
          <a:blipFill>
            <a:blip r:embed="rId8">
              <a:extLst>
                <a:ext uri="{BEBA8EAE-BF5A-486C-A8C5-ECC9F3942E4B}">
                  <a14:imgProps xmlns:a14="http://schemas.microsoft.com/office/drawing/2010/main">
                    <a14:imgLayer r:embed="rId9">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23" name="Rounded Rectangle 22"/>
          <p:cNvSpPr/>
          <p:nvPr/>
        </p:nvSpPr>
        <p:spPr>
          <a:xfrm>
            <a:off x="1690950" y="3269354"/>
            <a:ext cx="823650" cy="588100"/>
          </a:xfrm>
          <a:prstGeom prst="roundRect">
            <a:avLst/>
          </a:prstGeom>
          <a: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24" name="TextBox 23"/>
          <p:cNvSpPr txBox="1"/>
          <p:nvPr/>
        </p:nvSpPr>
        <p:spPr>
          <a:xfrm>
            <a:off x="533400" y="479318"/>
            <a:ext cx="80010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Select the blue rectangle and click  the              button to generate a </a:t>
            </a:r>
            <a:r>
              <a:rPr lang="en-US" i="1" dirty="0">
                <a:solidFill>
                  <a:schemeClr val="accent6">
                    <a:lumMod val="75000"/>
                  </a:schemeClr>
                </a:solidFill>
              </a:rPr>
              <a:t>step back </a:t>
            </a:r>
            <a:r>
              <a:rPr lang="en-US" dirty="0">
                <a:solidFill>
                  <a:schemeClr val="accent6">
                    <a:lumMod val="75000"/>
                  </a:schemeClr>
                </a:solidFill>
              </a:rPr>
              <a:t>effect from the previous slide.</a:t>
            </a:r>
            <a:endParaRPr lang="en-SG" dirty="0">
              <a:solidFill>
                <a:schemeClr val="accent6">
                  <a:lumMod val="75000"/>
                </a:schemeClr>
              </a:solidFill>
            </a:endParaRPr>
          </a:p>
        </p:txBody>
      </p:sp>
      <p:sp>
        <p:nvSpPr>
          <p:cNvPr id="25" name="TextBox 24"/>
          <p:cNvSpPr txBox="1"/>
          <p:nvPr/>
        </p:nvSpPr>
        <p:spPr>
          <a:xfrm>
            <a:off x="495300" y="4724400"/>
            <a:ext cx="8001000" cy="1077218"/>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Go back a couple of slides and ‘play’ the slide show to see the </a:t>
            </a:r>
            <a:r>
              <a:rPr lang="en-US" i="1" dirty="0">
                <a:solidFill>
                  <a:schemeClr val="accent6">
                    <a:lumMod val="75000"/>
                  </a:schemeClr>
                </a:solidFill>
              </a:rPr>
              <a:t>step back </a:t>
            </a:r>
            <a:r>
              <a:rPr lang="en-US" dirty="0">
                <a:solidFill>
                  <a:schemeClr val="accent6">
                    <a:lumMod val="75000"/>
                  </a:schemeClr>
                </a:solidFill>
              </a:rPr>
              <a:t>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pic>
        <p:nvPicPr>
          <p:cNvPr id="3074" name="Picture 2" descr="https://lh5.googleusercontent.com/RiGAbJUVjt04HKmNmsqFl1MOYtPUEXRzeG_Vev_sTKVu51FdRzPHJwAanTzIdZtB3O52btkhy_7nJuTZPbaVwwdHd_eOc8_BFVnAyj2rY7IssqTAlfycb-JPJ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33900" y="511946"/>
            <a:ext cx="647700" cy="964661"/>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572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0" y="3124200"/>
            <a:ext cx="5928508"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Auto narrate </a:t>
            </a:r>
            <a:r>
              <a:rPr lang="en-US" dirty="0">
                <a:solidFill>
                  <a:schemeClr val="accent6">
                    <a:lumMod val="75000"/>
                  </a:schemeClr>
                </a:solidFill>
              </a:rPr>
              <a:t>and </a:t>
            </a:r>
            <a:r>
              <a:rPr lang="en-US" b="1" dirty="0">
                <a:solidFill>
                  <a:schemeClr val="accent6">
                    <a:lumMod val="75000"/>
                  </a:schemeClr>
                </a:solidFill>
              </a:rPr>
              <a:t>Auto captions </a:t>
            </a:r>
            <a:r>
              <a:rPr lang="en-US" dirty="0">
                <a:solidFill>
                  <a:schemeClr val="accent6">
                    <a:lumMod val="75000"/>
                  </a:schemeClr>
                </a:solidFill>
              </a:rPr>
              <a:t>features</a:t>
            </a:r>
            <a:endParaRPr lang="en-SG" dirty="0">
              <a:solidFill>
                <a:schemeClr val="accent6">
                  <a:lumMod val="75000"/>
                </a:schemeClr>
              </a:solidFill>
            </a:endParaRPr>
          </a:p>
        </p:txBody>
      </p:sp>
      <p:grpSp>
        <p:nvGrpSpPr>
          <p:cNvPr id="11" name="Group 10"/>
          <p:cNvGrpSpPr/>
          <p:nvPr/>
        </p:nvGrpSpPr>
        <p:grpSpPr>
          <a:xfrm>
            <a:off x="457200" y="2889766"/>
            <a:ext cx="838200" cy="838200"/>
            <a:chOff x="3370502" y="5305123"/>
            <a:chExt cx="838200" cy="838200"/>
          </a:xfrm>
        </p:grpSpPr>
        <p:sp>
          <p:nvSpPr>
            <p:cNvPr id="12" name="Rectangle 11"/>
            <p:cNvSpPr/>
            <p:nvPr/>
          </p:nvSpPr>
          <p:spPr>
            <a:xfrm>
              <a:off x="3417276" y="5376568"/>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70502" y="530512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5"/>
            <p:cNvSpPr/>
            <p:nvPr/>
          </p:nvSpPr>
          <p:spPr>
            <a:xfrm>
              <a:off x="3874880" y="5437018"/>
              <a:ext cx="216424" cy="429245"/>
            </a:xfrm>
            <a:custGeom>
              <a:avLst/>
              <a:gdLst>
                <a:gd name="connsiteX0" fmla="*/ 0 w 247861"/>
                <a:gd name="connsiteY0" fmla="*/ 168438 h 491595"/>
                <a:gd name="connsiteX1" fmla="*/ 83956 w 247861"/>
                <a:gd name="connsiteY1" fmla="*/ 162984 h 491595"/>
                <a:gd name="connsiteX2" fmla="*/ 56685 w 247861"/>
                <a:gd name="connsiteY2" fmla="*/ 318394 h 491595"/>
                <a:gd name="connsiteX3" fmla="*/ 0 w 247861"/>
                <a:gd name="connsiteY3" fmla="*/ 318394 h 491595"/>
                <a:gd name="connsiteX4" fmla="*/ 0 w 247861"/>
                <a:gd name="connsiteY4" fmla="*/ 168438 h 491595"/>
                <a:gd name="connsiteX5" fmla="*/ 247861 w 247861"/>
                <a:gd name="connsiteY5" fmla="*/ 0 h 491595"/>
                <a:gd name="connsiteX6" fmla="*/ 242826 w 247861"/>
                <a:gd name="connsiteY6" fmla="*/ 491595 h 491595"/>
                <a:gd name="connsiteX7" fmla="*/ 82985 w 247861"/>
                <a:gd name="connsiteY7" fmla="*/ 327947 h 491595"/>
                <a:gd name="connsiteX8" fmla="*/ 84711 w 247861"/>
                <a:gd name="connsiteY8" fmla="*/ 159354 h 491595"/>
                <a:gd name="connsiteX9" fmla="*/ 247861 w 247861"/>
                <a:gd name="connsiteY9" fmla="*/ 0 h 491595"/>
                <a:gd name="connsiteX0" fmla="*/ 0 w 247861"/>
                <a:gd name="connsiteY0" fmla="*/ 168438 h 491595"/>
                <a:gd name="connsiteX1" fmla="*/ 83956 w 247861"/>
                <a:gd name="connsiteY1" fmla="*/ 162984 h 491595"/>
                <a:gd name="connsiteX2" fmla="*/ 81228 w 247861"/>
                <a:gd name="connsiteY2" fmla="*/ 326575 h 491595"/>
                <a:gd name="connsiteX3" fmla="*/ 0 w 247861"/>
                <a:gd name="connsiteY3" fmla="*/ 318394 h 491595"/>
                <a:gd name="connsiteX4" fmla="*/ 0 w 247861"/>
                <a:gd name="connsiteY4" fmla="*/ 168438 h 491595"/>
                <a:gd name="connsiteX5" fmla="*/ 247861 w 247861"/>
                <a:gd name="connsiteY5" fmla="*/ 0 h 491595"/>
                <a:gd name="connsiteX6" fmla="*/ 242826 w 247861"/>
                <a:gd name="connsiteY6" fmla="*/ 491595 h 491595"/>
                <a:gd name="connsiteX7" fmla="*/ 82985 w 247861"/>
                <a:gd name="connsiteY7" fmla="*/ 327947 h 491595"/>
                <a:gd name="connsiteX8" fmla="*/ 84711 w 247861"/>
                <a:gd name="connsiteY8" fmla="*/ 159354 h 491595"/>
                <a:gd name="connsiteX9" fmla="*/ 247861 w 247861"/>
                <a:gd name="connsiteY9" fmla="*/ 0 h 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861" h="491595">
                  <a:moveTo>
                    <a:pt x="0" y="168438"/>
                  </a:moveTo>
                  <a:lnTo>
                    <a:pt x="83956" y="162984"/>
                  </a:lnTo>
                  <a:cubicBezTo>
                    <a:pt x="83047" y="217514"/>
                    <a:pt x="82137" y="272045"/>
                    <a:pt x="81228" y="326575"/>
                  </a:cubicBezTo>
                  <a:lnTo>
                    <a:pt x="0" y="318394"/>
                  </a:lnTo>
                  <a:lnTo>
                    <a:pt x="0" y="168438"/>
                  </a:lnTo>
                  <a:close/>
                  <a:moveTo>
                    <a:pt x="247861" y="0"/>
                  </a:moveTo>
                  <a:cubicBezTo>
                    <a:pt x="246183" y="163865"/>
                    <a:pt x="244504" y="327730"/>
                    <a:pt x="242826" y="491595"/>
                  </a:cubicBezTo>
                  <a:lnTo>
                    <a:pt x="82985" y="327947"/>
                  </a:lnTo>
                  <a:cubicBezTo>
                    <a:pt x="83560" y="271749"/>
                    <a:pt x="84136" y="215552"/>
                    <a:pt x="84711" y="159354"/>
                  </a:cubicBezTo>
                  <a:lnTo>
                    <a:pt x="247861" y="0"/>
                  </a:ln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ight Arrow 14"/>
            <p:cNvSpPr>
              <a:spLocks noChangeAspect="1"/>
            </p:cNvSpPr>
            <p:nvPr/>
          </p:nvSpPr>
          <p:spPr>
            <a:xfrm rot="18645116">
              <a:off x="3570659" y="5714549"/>
              <a:ext cx="304920" cy="304920"/>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310971" y="2830174"/>
            <a:ext cx="959458" cy="969053"/>
            <a:chOff x="5550695" y="3954500"/>
            <a:chExt cx="838200" cy="838200"/>
          </a:xfrm>
        </p:grpSpPr>
        <p:sp>
          <p:nvSpPr>
            <p:cNvPr id="17" name="Rectangle 16"/>
            <p:cNvSpPr/>
            <p:nvPr/>
          </p:nvSpPr>
          <p:spPr>
            <a:xfrm>
              <a:off x="5646013" y="4073734"/>
              <a:ext cx="642016" cy="37971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50695" y="39545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ight Arrow 26"/>
            <p:cNvSpPr>
              <a:spLocks noChangeAspect="1"/>
            </p:cNvSpPr>
            <p:nvPr/>
          </p:nvSpPr>
          <p:spPr>
            <a:xfrm rot="4632386">
              <a:off x="5805486" y="4170627"/>
              <a:ext cx="304920" cy="304920"/>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621737" y="4465251"/>
              <a:ext cx="687682" cy="9899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3200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t>
            </a:r>
            <a:br>
              <a:rPr lang="en-US" dirty="0">
                <a:solidFill>
                  <a:schemeClr val="accent6">
                    <a:lumMod val="75000"/>
                  </a:schemeClr>
                </a:solidFill>
              </a:rPr>
            </a:b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generate an audio narration for this slide based on the slide notes. Play the slide and listen to the generated audio narration.</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78642"/>
            <a:ext cx="533400"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2002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419600"/>
            <a:ext cx="80010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to generate sub-titles (captions) as well. </a:t>
            </a:r>
            <a:br>
              <a:rPr lang="en-US" dirty="0">
                <a:solidFill>
                  <a:schemeClr val="accent6">
                    <a:lumMod val="75000"/>
                  </a:schemeClr>
                </a:solidFill>
              </a:rPr>
            </a:b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343400"/>
            <a:ext cx="597074" cy="8382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217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685800" y="1044410"/>
            <a:ext cx="5105400" cy="2462213"/>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record an audio in your own voice, click the drop down menu  of                 button. </a:t>
            </a:r>
          </a:p>
          <a:p>
            <a:endParaRPr lang="en-US" dirty="0">
              <a:solidFill>
                <a:schemeClr val="accent6">
                  <a:lumMod val="75000"/>
                </a:schemeClr>
              </a:solidFill>
            </a:endParaRPr>
          </a:p>
          <a:p>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show Recorder Script Panel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685800" y="4038600"/>
            <a:ext cx="4800600" cy="2462213"/>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9" name="Picture 8"/>
          <p:cNvPicPr>
            <a:picLocks noChangeAspect="1"/>
          </p:cNvPicPr>
          <p:nvPr/>
        </p:nvPicPr>
        <p:blipFill rotWithShape="1">
          <a:blip r:embed="rId3"/>
          <a:srcRect l="11111" t="7310"/>
          <a:stretch/>
        </p:blipFill>
        <p:spPr>
          <a:xfrm>
            <a:off x="2781300" y="1517612"/>
            <a:ext cx="609600" cy="966216"/>
          </a:xfrm>
          <a:prstGeom prst="rect">
            <a:avLst/>
          </a:prstGeom>
          <a:noFill/>
          <a:ln w="9525">
            <a:solidFill>
              <a:schemeClr val="bg1">
                <a:lumMod val="85000"/>
              </a:schemeClr>
            </a:solidFill>
            <a:miter lim="800000"/>
            <a:headEnd/>
            <a:tailEnd/>
          </a:ln>
        </p:spPr>
      </p:pic>
      <p:pic>
        <p:nvPicPr>
          <p:cNvPr id="14" name="Picture 13"/>
          <p:cNvPicPr>
            <a:picLocks noChangeAspect="1"/>
          </p:cNvPicPr>
          <p:nvPr/>
        </p:nvPicPr>
        <p:blipFill rotWithShape="1">
          <a:blip r:embed="rId4"/>
          <a:srcRect b="1229"/>
          <a:stretch/>
        </p:blipFill>
        <p:spPr>
          <a:xfrm>
            <a:off x="5730854" y="252984"/>
            <a:ext cx="3184546" cy="6376416"/>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4625" y="4724400"/>
            <a:ext cx="406349" cy="406349"/>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624" y="5289106"/>
            <a:ext cx="406349" cy="406349"/>
          </a:xfrm>
          <a:prstGeom prst="rect">
            <a:avLst/>
          </a:prstGeom>
        </p:spPr>
      </p:pic>
      <p:pic>
        <p:nvPicPr>
          <p:cNvPr id="20" name="Picture 19"/>
          <p:cNvPicPr>
            <a:picLocks noChangeAspect="1"/>
          </p:cNvPicPr>
          <p:nvPr/>
        </p:nvPicPr>
        <p:blipFill>
          <a:blip r:embed="rId7"/>
          <a:stretch>
            <a:fillRect/>
          </a:stretch>
        </p:blipFill>
        <p:spPr>
          <a:xfrm>
            <a:off x="5730854" y="252984"/>
            <a:ext cx="3184546" cy="6445173"/>
          </a:xfrm>
          <a:prstGeom prst="rect">
            <a:avLst/>
          </a:prstGeom>
        </p:spPr>
      </p:pic>
      <p:sp>
        <p:nvSpPr>
          <p:cNvPr id="2" name="Flowchart: Connector 1"/>
          <p:cNvSpPr/>
          <p:nvPr/>
        </p:nvSpPr>
        <p:spPr>
          <a:xfrm>
            <a:off x="3161082" y="2212744"/>
            <a:ext cx="342900" cy="342900"/>
          </a:xfrm>
          <a:prstGeom prst="flowChartConnector">
            <a:avLst/>
          </a:prstGeom>
          <a:noFill/>
          <a:ln>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99255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Shapes Lab </a:t>
            </a:r>
            <a:r>
              <a:rPr lang="en-US" dirty="0">
                <a:solidFill>
                  <a:schemeClr val="accent6">
                    <a:lumMod val="75000"/>
                  </a:schemeClr>
                </a:solidFill>
              </a:rPr>
              <a:t>feature</a:t>
            </a:r>
            <a:endParaRPr lang="en-SG" dirty="0">
              <a:solidFill>
                <a:schemeClr val="accent6">
                  <a:lumMod val="75000"/>
                </a:schemeClr>
              </a:solidFill>
            </a:endParaRPr>
          </a:p>
        </p:txBody>
      </p:sp>
      <p:grpSp>
        <p:nvGrpSpPr>
          <p:cNvPr id="9" name="[Group 8]"/>
          <p:cNvGrpSpPr/>
          <p:nvPr/>
        </p:nvGrpSpPr>
        <p:grpSpPr>
          <a:xfrm>
            <a:off x="2438400" y="2895600"/>
            <a:ext cx="838200" cy="838200"/>
            <a:chOff x="375266" y="5397326"/>
            <a:chExt cx="838200" cy="838200"/>
          </a:xfrm>
        </p:grpSpPr>
        <p:sp>
          <p:nvSpPr>
            <p:cNvPr id="10" name="Rectangle 9"/>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ardrop 11"/>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lowchart: Process 12"/>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lowchart: Magnetic Disk 13"/>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a:t>
            </a:r>
          </a:p>
          <a:p>
            <a:endParaRPr lang="en-US" dirty="0">
              <a:solidFill>
                <a:schemeClr val="accent6">
                  <a:lumMod val="75000"/>
                </a:schemeClr>
              </a:solidFill>
            </a:endParaRPr>
          </a:p>
          <a:p>
            <a:r>
              <a:rPr lang="en-US" dirty="0">
                <a:solidFill>
                  <a:schemeClr val="accent6">
                    <a:lumMod val="75000"/>
                  </a:schemeClr>
                </a:solidFill>
              </a:rPr>
              <a:t>bring up the Shapes Lab Panel.</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1752600" y="152400"/>
            <a:ext cx="609600" cy="975360"/>
          </a:xfrm>
          <a:prstGeom prst="rect">
            <a:avLst/>
          </a:prstGeom>
          <a:noFill/>
          <a:ln w="9525">
            <a:solidFill>
              <a:schemeClr val="bg1">
                <a:lumMod val="85000"/>
              </a:schemeClr>
            </a:solidFill>
            <a:miter lim="800000"/>
            <a:headEnd/>
            <a:tailEnd/>
          </a:ln>
        </p:spPr>
      </p:pic>
      <p:sp>
        <p:nvSpPr>
          <p:cNvPr id="9" name="[TextBox 6]"/>
          <p:cNvSpPr txBox="1"/>
          <p:nvPr/>
        </p:nvSpPr>
        <p:spPr>
          <a:xfrm>
            <a:off x="457199" y="2968585"/>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“Add to Shapes Lab”. Then you should see your shape in the panel, waiting for you to give it a name.</a:t>
            </a:r>
            <a:endParaRPr lang="en-SG" dirty="0">
              <a:solidFill>
                <a:schemeClr val="accent6">
                  <a:lumMod val="75000"/>
                </a:schemeClr>
              </a:solidFill>
            </a:endParaRPr>
          </a:p>
        </p:txBody>
      </p:sp>
      <p:sp>
        <p:nvSpPr>
          <p:cNvPr id="4" name="Rectangle 3"/>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4"/>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4892794"/>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6"/>
          <a:stretch>
            <a:fillRect/>
          </a:stretch>
        </p:blipFill>
        <p:spPr>
          <a:xfrm>
            <a:off x="3860299" y="5147576"/>
            <a:ext cx="5083760" cy="1710424"/>
          </a:xfrm>
          <a:prstGeom prst="rect">
            <a:avLst/>
          </a:prstGeom>
          <a:noFill/>
          <a:ln w="9525">
            <a:solidFill>
              <a:schemeClr val="bg1">
                <a:lumMod val="85000"/>
              </a:schemeClr>
            </a:solidFill>
            <a:miter lim="800000"/>
            <a:headEnd/>
            <a:tailEnd/>
          </a:ln>
        </p:spPr>
      </p:pic>
    </p:spTree>
    <p:extLst>
      <p:ext uri="{BB962C8B-B14F-4D97-AF65-F5344CB8AC3E}">
        <p14:creationId xmlns:p14="http://schemas.microsoft.com/office/powerpoint/2010/main" val="2356246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panel to add a copy of it to this slide.</a:t>
            </a:r>
          </a:p>
        </p:txBody>
      </p:sp>
      <p:sp>
        <p:nvSpPr>
          <p:cNvPr id="16" name="[TextBox 6]"/>
          <p:cNvSpPr txBox="1"/>
          <p:nvPr/>
        </p:nvSpPr>
        <p:spPr>
          <a:xfrm>
            <a:off x="457200" y="5662136"/>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Tree>
    <p:extLst>
      <p:ext uri="{BB962C8B-B14F-4D97-AF65-F5344CB8AC3E}">
        <p14:creationId xmlns:p14="http://schemas.microsoft.com/office/powerpoint/2010/main" val="3860146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Colors Lab </a:t>
            </a:r>
            <a:r>
              <a:rPr lang="en-US" dirty="0">
                <a:solidFill>
                  <a:schemeClr val="accent6">
                    <a:lumMod val="75000"/>
                  </a:schemeClr>
                </a:solidFill>
              </a:rPr>
              <a:t>feature</a:t>
            </a:r>
            <a:endParaRPr lang="en-SG" dirty="0">
              <a:solidFill>
                <a:schemeClr val="accent6">
                  <a:lumMod val="75000"/>
                </a:schemeClr>
              </a:solidFill>
            </a:endParaRPr>
          </a:p>
        </p:txBody>
      </p:sp>
      <p:grpSp>
        <p:nvGrpSpPr>
          <p:cNvPr id="2" name="Group 1"/>
          <p:cNvGrpSpPr/>
          <p:nvPr/>
        </p:nvGrpSpPr>
        <p:grpSpPr>
          <a:xfrm>
            <a:off x="2336951" y="2819400"/>
            <a:ext cx="838200" cy="838200"/>
            <a:chOff x="2336951" y="2819400"/>
            <a:chExt cx="838200" cy="838200"/>
          </a:xfrm>
        </p:grpSpPr>
        <p:sp>
          <p:nvSpPr>
            <p:cNvPr id="15" name="Rectangle 212"/>
            <p:cNvSpPr/>
            <p:nvPr/>
          </p:nvSpPr>
          <p:spPr>
            <a:xfrm>
              <a:off x="2336951" y="28194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4"/>
            <p:cNvSpPr/>
            <p:nvPr/>
          </p:nvSpPr>
          <p:spPr>
            <a:xfrm rot="16200000">
              <a:off x="2405906" y="2892603"/>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0"/>
            <p:cNvSpPr/>
            <p:nvPr/>
          </p:nvSpPr>
          <p:spPr>
            <a:xfrm>
              <a:off x="2810529" y="2878437"/>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9" name="Group 69"/>
            <p:cNvGrpSpPr/>
            <p:nvPr/>
          </p:nvGrpSpPr>
          <p:grpSpPr>
            <a:xfrm rot="2832674">
              <a:off x="2559710" y="2958969"/>
              <a:ext cx="354223" cy="575756"/>
              <a:chOff x="2833184" y="5597530"/>
              <a:chExt cx="354106" cy="575566"/>
            </a:xfrm>
          </p:grpSpPr>
          <p:sp>
            <p:nvSpPr>
              <p:cNvPr id="20" name="Rounded Rectangle 215"/>
              <p:cNvSpPr/>
              <p:nvPr/>
            </p:nvSpPr>
            <p:spPr>
              <a:xfrm>
                <a:off x="2833184" y="5833301"/>
                <a:ext cx="354106" cy="339795"/>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67"/>
              <p:cNvSpPr/>
              <p:nvPr/>
            </p:nvSpPr>
            <p:spPr>
              <a:xfrm>
                <a:off x="2833184" y="5597530"/>
                <a:ext cx="354106" cy="230801"/>
              </a:xfrm>
              <a:prstGeom prst="rect">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Flowchart: Manual Input 68"/>
              <p:cNvSpPr/>
              <p:nvPr/>
            </p:nvSpPr>
            <p:spPr>
              <a:xfrm>
                <a:off x="2833184" y="5657689"/>
                <a:ext cx="354106" cy="17561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a:t>
            </a:r>
          </a:p>
          <a:p>
            <a:br>
              <a:rPr lang="en-US" dirty="0">
                <a:solidFill>
                  <a:schemeClr val="accent6">
                    <a:lumMod val="75000"/>
                  </a:schemeClr>
                </a:solidFill>
              </a:rPr>
            </a:br>
            <a:r>
              <a:rPr lang="en-US" dirty="0">
                <a:solidFill>
                  <a:schemeClr val="accent6">
                    <a:lumMod val="75000"/>
                  </a:schemeClr>
                </a:solidFill>
              </a:rPr>
              <a:t>It will show  the </a:t>
            </a:r>
            <a:r>
              <a:rPr lang="en-US" b="1" dirty="0">
                <a:solidFill>
                  <a:schemeClr val="accent6">
                    <a:lumMod val="75000"/>
                  </a:schemeClr>
                </a:solidFill>
              </a:rPr>
              <a:t>Colors Lab Panel</a:t>
            </a:r>
            <a:r>
              <a:rPr lang="en-US" dirty="0">
                <a:solidFill>
                  <a:schemeClr val="accent6">
                    <a:lumMod val="75000"/>
                  </a:schemeClr>
                </a:solidFill>
              </a:rPr>
              <a:t> at the right side of </a:t>
            </a:r>
          </a:p>
          <a:p>
            <a:r>
              <a:rPr lang="en-US" dirty="0">
                <a:solidFill>
                  <a:schemeClr val="accent6">
                    <a:lumMod val="75000"/>
                  </a:schemeClr>
                </a:solidFill>
              </a:rPr>
              <a:t>your screen.</a:t>
            </a:r>
            <a:endParaRPr lang="en-SG" dirty="0">
              <a:solidFill>
                <a:schemeClr val="accent6">
                  <a:lumMod val="75000"/>
                </a:schemeClr>
              </a:solidFill>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395" y="304800"/>
            <a:ext cx="622852" cy="914400"/>
          </a:xfrm>
          <a:prstGeom prst="rect">
            <a:avLst/>
          </a:prstGeom>
          <a:noFill/>
          <a:ln w="9525">
            <a:solidFill>
              <a:schemeClr val="bg1">
                <a:lumMod val="85000"/>
              </a:schemeClr>
            </a:solidFill>
            <a:miter lim="800000"/>
            <a:headEnd/>
            <a:tailEnd/>
          </a:ln>
        </p:spPr>
      </p:pic>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b="1" dirty="0">
                <a:solidFill>
                  <a:schemeClr val="accent6">
                    <a:lumMod val="75000"/>
                  </a:schemeClr>
                </a:solidFill>
              </a:rPr>
              <a:t>Drag</a:t>
            </a:r>
            <a:r>
              <a:rPr lang="en-US" dirty="0">
                <a:solidFill>
                  <a:schemeClr val="accent6">
                    <a:lumMod val="75000"/>
                  </a:schemeClr>
                </a:solidFill>
              </a:rPr>
              <a:t>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panel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1952625"/>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31680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a:t>
            </a:r>
            <a:r>
              <a:rPr lang="en-US" b="1" dirty="0">
                <a:solidFill>
                  <a:schemeClr val="accent6">
                    <a:lumMod val="75000"/>
                  </a:schemeClr>
                </a:solidFill>
              </a:rPr>
              <a:t>Drag</a:t>
            </a:r>
            <a:r>
              <a:rPr lang="en-US" dirty="0">
                <a:solidFill>
                  <a:schemeClr val="accent6">
                    <a:lumMod val="75000"/>
                  </a:schemeClr>
                </a:solidFill>
              </a:rPr>
              <a:t> the            button in the panel to change the selected shape’s </a:t>
            </a:r>
            <a:r>
              <a:rPr lang="en-US" b="1" dirty="0">
                <a:solidFill>
                  <a:schemeClr val="accent6">
                    <a:lumMod val="75000"/>
                  </a:schemeClr>
                </a:solidFill>
              </a:rPr>
              <a:t>FONT</a:t>
            </a:r>
            <a:r>
              <a:rPr lang="en-US" dirty="0">
                <a:solidFill>
                  <a:schemeClr val="accent6">
                    <a:lumMod val="75000"/>
                  </a:schemeClr>
                </a:solidFill>
              </a:rPr>
              <a: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a:t>
            </a:r>
            <a:r>
              <a:rPr lang="en-SG" b="1" dirty="0">
                <a:solidFill>
                  <a:schemeClr val="accent6">
                    <a:lumMod val="75000"/>
                  </a:schemeClr>
                </a:solidFill>
              </a:rPr>
              <a:t>LINE</a:t>
            </a:r>
            <a:r>
              <a:rPr lang="en-SG" dirty="0">
                <a:solidFill>
                  <a:schemeClr val="accent6">
                    <a:lumMod val="75000"/>
                  </a:schemeClr>
                </a:solidFill>
              </a:rPr>
              <a:t>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a:t>
            </a:r>
            <a:r>
              <a:rPr lang="en-SG" b="1" dirty="0">
                <a:solidFill>
                  <a:schemeClr val="accent6">
                    <a:lumMod val="75000"/>
                  </a:schemeClr>
                </a:solidFill>
              </a:rPr>
              <a:t>FILL</a:t>
            </a:r>
            <a:r>
              <a:rPr lang="en-SG" dirty="0">
                <a:solidFill>
                  <a:schemeClr val="accent6">
                    <a:lumMod val="75000"/>
                  </a:schemeClr>
                </a:solidFill>
              </a:rPr>
              <a:t>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456477"/>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871" y="3589335"/>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Tree>
    <p:extLst>
      <p:ext uri="{BB962C8B-B14F-4D97-AF65-F5344CB8AC3E}">
        <p14:creationId xmlns:p14="http://schemas.microsoft.com/office/powerpoint/2010/main" val="3376789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1754326"/>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plugin.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plugin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Effects Lab </a:t>
            </a:r>
            <a:r>
              <a:rPr lang="en-US" dirty="0">
                <a:solidFill>
                  <a:schemeClr val="accent6">
                    <a:lumMod val="75000"/>
                  </a:schemeClr>
                </a:solidFill>
              </a:rPr>
              <a:t>feature</a:t>
            </a:r>
            <a:endParaRPr lang="en-SG" dirty="0">
              <a:solidFill>
                <a:schemeClr val="accent6">
                  <a:lumMod val="75000"/>
                </a:schemeClr>
              </a:solidFill>
            </a:endParaRPr>
          </a:p>
        </p:txBody>
      </p:sp>
      <p:grpSp>
        <p:nvGrpSpPr>
          <p:cNvPr id="2" name="Group 1"/>
          <p:cNvGrpSpPr/>
          <p:nvPr/>
        </p:nvGrpSpPr>
        <p:grpSpPr>
          <a:xfrm>
            <a:off x="2350308" y="2884731"/>
            <a:ext cx="838200" cy="838200"/>
            <a:chOff x="1002575" y="1231726"/>
            <a:chExt cx="838200" cy="838200"/>
          </a:xfrm>
        </p:grpSpPr>
        <p:grpSp>
          <p:nvGrpSpPr>
            <p:cNvPr id="14" name="Group 13"/>
            <p:cNvGrpSpPr/>
            <p:nvPr/>
          </p:nvGrpSpPr>
          <p:grpSpPr>
            <a:xfrm>
              <a:off x="1002575" y="1231726"/>
              <a:ext cx="838200" cy="838200"/>
              <a:chOff x="375266" y="5397326"/>
              <a:chExt cx="838200" cy="838200"/>
            </a:xfrm>
          </p:grpSpPr>
          <p:sp>
            <p:nvSpPr>
              <p:cNvPr id="16" name="Rectangle 15"/>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9309737">
              <a:off x="1055944" y="1716648"/>
              <a:ext cx="451729" cy="125057"/>
              <a:chOff x="4341446" y="3824908"/>
              <a:chExt cx="580645" cy="91227"/>
            </a:xfrm>
          </p:grpSpPr>
          <p:sp>
            <p:nvSpPr>
              <p:cNvPr id="25" name="Rectangle 24"/>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5-Point Star 26"/>
            <p:cNvSpPr/>
            <p:nvPr/>
          </p:nvSpPr>
          <p:spPr>
            <a:xfrm>
              <a:off x="1214564" y="1400625"/>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p:cNvSpPr/>
            <p:nvPr/>
          </p:nvSpPr>
          <p:spPr>
            <a:xfrm>
              <a:off x="1497932" y="1697507"/>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p:cNvSpPr/>
            <p:nvPr/>
          </p:nvSpPr>
          <p:spPr>
            <a:xfrm>
              <a:off x="1487436" y="1427269"/>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0515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479318"/>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and choose </a:t>
            </a:r>
            <a:r>
              <a:rPr lang="en-US" dirty="0">
                <a:solidFill>
                  <a:srgbClr val="0070C0"/>
                </a:solidFill>
                <a:latin typeface="Consolas" panose="020B0609020204030204" pitchFamily="49" charset="0"/>
                <a:cs typeface="Consolas" panose="020B0609020204030204" pitchFamily="49" charset="0"/>
              </a:rPr>
              <a:t>make transparent</a:t>
            </a:r>
            <a:r>
              <a:rPr lang="en-US" dirty="0">
                <a:solidFill>
                  <a:schemeClr val="accent6">
                    <a:lumMod val="75000"/>
                  </a:schemeClr>
                </a:solidFill>
              </a:rPr>
              <a:t> option. </a:t>
            </a:r>
            <a:br>
              <a:rPr lang="en-US" dirty="0">
                <a:solidFill>
                  <a:schemeClr val="accent6">
                    <a:lumMod val="75000"/>
                  </a:schemeClr>
                </a:solidFill>
              </a:rPr>
            </a:br>
            <a:r>
              <a:rPr lang="en-US" dirty="0">
                <a:solidFill>
                  <a:schemeClr val="accent6">
                    <a:lumMod val="75000"/>
                  </a:schemeClr>
                </a:solidFill>
              </a:rPr>
              <a:t>  </a:t>
            </a:r>
            <a:br>
              <a:rPr lang="en-US" dirty="0">
                <a:solidFill>
                  <a:schemeClr val="accent6">
                    <a:lumMod val="75000"/>
                  </a:schemeClr>
                </a:solidFill>
              </a:rPr>
            </a:br>
            <a:br>
              <a:rPr lang="en-US" dirty="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36578"/>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spTree>
    <p:extLst>
      <p:ext uri="{BB962C8B-B14F-4D97-AF65-F5344CB8AC3E}">
        <p14:creationId xmlns:p14="http://schemas.microsoft.com/office/powerpoint/2010/main" val="3667589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a:t>
            </a:r>
            <a:r>
              <a:rPr lang="en-US">
                <a:solidFill>
                  <a:schemeClr val="accent6">
                    <a:lumMod val="75000"/>
                  </a:schemeClr>
                </a:solidFill>
              </a:rPr>
              <a:t>choose the </a:t>
            </a:r>
            <a:r>
              <a:rPr lang="en-US" dirty="0">
                <a:solidFill>
                  <a:srgbClr val="0070C0"/>
                </a:solidFill>
                <a:latin typeface="Consolas" panose="020B0609020204030204" pitchFamily="49" charset="0"/>
                <a:cs typeface="Consolas" panose="020B0609020204030204" pitchFamily="49" charset="0"/>
              </a:rPr>
              <a:t>Magnifying Glass</a:t>
            </a:r>
            <a:r>
              <a:rPr lang="en-US" dirty="0">
                <a:solidFill>
                  <a:schemeClr val="accent6">
                    <a:lumMod val="75000"/>
                  </a:schemeClr>
                </a:solidFill>
              </a:rPr>
              <a:t> option.  </a:t>
            </a:r>
            <a:br>
              <a:rPr lang="en-US" dirty="0">
                <a:solidFill>
                  <a:schemeClr val="accent6">
                    <a:lumMod val="75000"/>
                  </a:schemeClr>
                </a:solidFill>
              </a:rPr>
            </a:br>
            <a:r>
              <a:rPr lang="en-US" dirty="0">
                <a:solidFill>
                  <a:schemeClr val="accent6">
                    <a:lumMod val="75000"/>
                  </a:schemeClr>
                </a:solidFill>
              </a:rPr>
              <a:t>It will create a magnified version of the area covered by the circle. </a:t>
            </a:r>
            <a:br>
              <a:rPr lang="en-US" dirty="0">
                <a:solidFill>
                  <a:schemeClr val="accent6">
                    <a:lumMod val="75000"/>
                  </a:schemeClr>
                </a:solidFill>
              </a:rPr>
            </a:br>
            <a:br>
              <a:rPr lang="en-US" dirty="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Tree>
    <p:extLst>
      <p:ext uri="{BB962C8B-B14F-4D97-AF65-F5344CB8AC3E}">
        <p14:creationId xmlns:p14="http://schemas.microsoft.com/office/powerpoint/2010/main" val="1242374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choose either </a:t>
            </a:r>
            <a:r>
              <a:rPr lang="en-US" dirty="0">
                <a:solidFill>
                  <a:srgbClr val="0070C0"/>
                </a:solidFill>
                <a:latin typeface="Consolas" panose="020B0609020204030204" pitchFamily="49" charset="0"/>
                <a:cs typeface="Consolas" panose="020B0609020204030204" pitchFamily="49" charset="0"/>
              </a:rPr>
              <a:t>blur selected</a:t>
            </a:r>
            <a:r>
              <a:rPr lang="en-US" dirty="0">
                <a:solidFill>
                  <a:schemeClr val="accent6">
                    <a:lumMod val="75000"/>
                  </a:schemeClr>
                </a:solidFill>
              </a:rPr>
              <a:t>.  </a:t>
            </a:r>
            <a:br>
              <a:rPr lang="en-US" dirty="0">
                <a:solidFill>
                  <a:schemeClr val="accent6">
                    <a:lumMod val="75000"/>
                  </a:schemeClr>
                </a:solidFill>
              </a:rPr>
            </a:br>
            <a:endParaRPr lang="en-US" dirty="0">
              <a:solidFill>
                <a:schemeClr val="accent6">
                  <a:lumMod val="75000"/>
                </a:schemeClr>
              </a:solidFill>
            </a:endParaRPr>
          </a:p>
          <a:p>
            <a:r>
              <a:rPr lang="en-US" dirty="0">
                <a:solidFill>
                  <a:schemeClr val="accent6">
                    <a:lumMod val="75000"/>
                  </a:schemeClr>
                </a:solidFill>
              </a:rPr>
              <a:t>It will blur the area covered by the circle. </a:t>
            </a:r>
            <a:br>
              <a:rPr lang="en-US" dirty="0">
                <a:solidFill>
                  <a:schemeClr val="accent6">
                    <a:lumMod val="75000"/>
                  </a:schemeClr>
                </a:solidFill>
              </a:rPr>
            </a:br>
            <a:br>
              <a:rPr lang="en-US" dirty="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create a tinted effect by selecting </a:t>
            </a:r>
            <a:r>
              <a:rPr lang="en-US" dirty="0">
                <a:solidFill>
                  <a:srgbClr val="0070C0"/>
                </a:solidFill>
                <a:latin typeface="Consolas" panose="020B0609020204030204" pitchFamily="49" charset="0"/>
                <a:cs typeface="Consolas" panose="020B0609020204030204" pitchFamily="49" charset="0"/>
              </a:rPr>
              <a:t>tint selected</a:t>
            </a:r>
            <a:r>
              <a:rPr lang="en-US" dirty="0">
                <a:solidFill>
                  <a:schemeClr val="accent6">
                    <a:lumMod val="75000"/>
                  </a:schemeClr>
                </a:solidFill>
              </a:rPr>
              <a:t>, then apply the feature again. You can also adjust the tint color and transparency by right-clicking the tint overlay shape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 </a:t>
            </a:r>
            <a:endParaRPr lang="en-SG" dirty="0">
              <a:solidFill>
                <a:schemeClr val="accent6">
                  <a:lumMod val="75000"/>
                </a:schemeClr>
              </a:solidFill>
            </a:endParaRPr>
          </a:p>
        </p:txBody>
      </p:sp>
    </p:spTree>
    <p:extLst>
      <p:ext uri="{BB962C8B-B14F-4D97-AF65-F5344CB8AC3E}">
        <p14:creationId xmlns:p14="http://schemas.microsoft.com/office/powerpoint/2010/main" val="1178646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choose either </a:t>
            </a:r>
            <a:r>
              <a:rPr lang="en-US" dirty="0">
                <a:solidFill>
                  <a:srgbClr val="0070C0"/>
                </a:solidFill>
                <a:latin typeface="Consolas" panose="020B0609020204030204" pitchFamily="49" charset="0"/>
                <a:cs typeface="Consolas" panose="020B0609020204030204" pitchFamily="49" charset="0"/>
              </a:rPr>
              <a:t>blur remainder </a:t>
            </a:r>
            <a:r>
              <a:rPr lang="en-US" dirty="0">
                <a:solidFill>
                  <a:schemeClr val="accent6">
                    <a:lumMod val="75000"/>
                  </a:schemeClr>
                </a:solidFill>
              </a:rPr>
              <a:t>or </a:t>
            </a:r>
            <a:r>
              <a:rPr lang="en-US" dirty="0">
                <a:solidFill>
                  <a:srgbClr val="0070C0"/>
                </a:solidFill>
                <a:latin typeface="Consolas" panose="020B0609020204030204" pitchFamily="49" charset="0"/>
                <a:cs typeface="Consolas" panose="020B0609020204030204" pitchFamily="49" charset="0"/>
              </a:rPr>
              <a:t>recolor remainder</a:t>
            </a:r>
            <a:r>
              <a:rPr lang="en-US" dirty="0">
                <a:solidFill>
                  <a:schemeClr val="accent6">
                    <a:lumMod val="75000"/>
                  </a:schemeClr>
                </a:solidFill>
              </a:rPr>
              <a:t>.  </a:t>
            </a:r>
            <a:br>
              <a:rPr lang="en-US" dirty="0">
                <a:solidFill>
                  <a:schemeClr val="accent6">
                    <a:lumMod val="75000"/>
                  </a:schemeClr>
                </a:solidFill>
              </a:rPr>
            </a:br>
            <a:r>
              <a:rPr lang="en-US" dirty="0">
                <a:solidFill>
                  <a:schemeClr val="accent6">
                    <a:lumMod val="75000"/>
                  </a:schemeClr>
                </a:solidFill>
              </a:rPr>
              <a:t>It will create a new slide with the desired effect. </a:t>
            </a:r>
            <a:br>
              <a:rPr lang="en-US" dirty="0">
                <a:solidFill>
                  <a:schemeClr val="accent6">
                    <a:lumMod val="75000"/>
                  </a:schemeClr>
                </a:solidFill>
              </a:rPr>
            </a:br>
            <a:br>
              <a:rPr lang="en-US" dirty="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spTree>
    <p:extLst>
      <p:ext uri="{BB962C8B-B14F-4D97-AF65-F5344CB8AC3E}">
        <p14:creationId xmlns:p14="http://schemas.microsoft.com/office/powerpoint/2010/main" val="3441141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636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337338" y="2884224"/>
            <a:ext cx="838200" cy="838200"/>
            <a:chOff x="1002575" y="1231726"/>
            <a:chExt cx="838200" cy="838200"/>
          </a:xfrm>
        </p:grpSpPr>
        <p:grpSp>
          <p:nvGrpSpPr>
            <p:cNvPr id="15" name="Group 14"/>
            <p:cNvGrpSpPr/>
            <p:nvPr/>
          </p:nvGrpSpPr>
          <p:grpSpPr>
            <a:xfrm>
              <a:off x="1002575" y="1231726"/>
              <a:ext cx="838200" cy="838200"/>
              <a:chOff x="375266" y="5397326"/>
              <a:chExt cx="838200" cy="838200"/>
            </a:xfrm>
          </p:grpSpPr>
          <p:sp>
            <p:nvSpPr>
              <p:cNvPr id="18" name="Rectangle 17"/>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217" t="30045" r="31679" b="38469"/>
            <a:stretch/>
          </p:blipFill>
          <p:spPr bwMode="auto">
            <a:xfrm>
              <a:off x="1157458" y="1398413"/>
              <a:ext cx="528434"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Agenda Lab </a:t>
            </a:r>
            <a:r>
              <a:rPr lang="en-US" dirty="0">
                <a:solidFill>
                  <a:schemeClr val="accent6">
                    <a:lumMod val="75000"/>
                  </a:schemeClr>
                </a:solidFill>
              </a:rPr>
              <a:t>feature</a:t>
            </a:r>
            <a:endParaRPr lang="en-SG" dirty="0">
              <a:solidFill>
                <a:schemeClr val="accent6">
                  <a:lumMod val="75000"/>
                </a:schemeClr>
              </a:solidFill>
            </a:endParaRPr>
          </a:p>
        </p:txBody>
      </p:sp>
    </p:spTree>
    <p:extLst>
      <p:ext uri="{BB962C8B-B14F-4D97-AF65-F5344CB8AC3E}">
        <p14:creationId xmlns:p14="http://schemas.microsoft.com/office/powerpoint/2010/main" val="145298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on the             and choose </a:t>
            </a:r>
            <a:r>
              <a:rPr lang="en-US" dirty="0">
                <a:solidFill>
                  <a:srgbClr val="0070C0"/>
                </a:solidFill>
                <a:latin typeface="Consolas" panose="020B0609020204030204" pitchFamily="49" charset="0"/>
              </a:rPr>
              <a:t>Create Text Agenda </a:t>
            </a:r>
            <a:r>
              <a:rPr lang="en-US" dirty="0">
                <a:solidFill>
                  <a:schemeClr val="accent6">
                    <a:lumMod val="75000"/>
                  </a:schemeClr>
                </a:solidFill>
              </a:rPr>
              <a:t>option.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90497"/>
            <a:ext cx="533400" cy="744538"/>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478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5825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752600"/>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5867400"/>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015989"/>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200655"/>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8400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2b.</a:t>
            </a:r>
            <a:r>
              <a:rPr lang="en-US" dirty="0">
                <a:solidFill>
                  <a:schemeClr val="accent6">
                    <a:lumMod val="75000"/>
                  </a:schemeClr>
                </a:solidFill>
              </a:rPr>
              <a:t> Then, click on the </a:t>
            </a:r>
            <a:r>
              <a:rPr lang="en-US" dirty="0">
                <a:solidFill>
                  <a:srgbClr val="0070C0"/>
                </a:solidFill>
                <a:latin typeface="Consolas" panose="020B0609020204030204" pitchFamily="49" charset="0"/>
                <a:cs typeface="Consolas" panose="020B0609020204030204" pitchFamily="49" charset="0"/>
              </a:rPr>
              <a:t>Agenda Lab </a:t>
            </a:r>
            <a:r>
              <a:rPr lang="en-US" dirty="0">
                <a:solidFill>
                  <a:schemeClr val="accent6">
                    <a:lumMod val="75000"/>
                  </a:schemeClr>
                </a:solidFill>
              </a:rPr>
              <a:t>button and choose the </a:t>
            </a:r>
            <a:r>
              <a:rPr lang="en-US" dirty="0">
                <a:solidFill>
                  <a:srgbClr val="0070C0"/>
                </a:solidFill>
                <a:latin typeface="Consolas" panose="020B0609020204030204" pitchFamily="49" charset="0"/>
                <a:cs typeface="Consolas" panose="020B0609020204030204" pitchFamily="49" charset="0"/>
              </a:rPr>
              <a:t>Synchronize agenda</a:t>
            </a:r>
            <a:r>
              <a:rPr lang="en-US" dirty="0">
                <a:solidFill>
                  <a:schemeClr val="accent6">
                    <a:lumMod val="75000"/>
                  </a:schemeClr>
                </a:solidFill>
              </a:rPr>
              <a:t> option. That will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2125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362199"/>
            <a:ext cx="7848600" cy="1754326"/>
          </a:xfrm>
          <a:prstGeom prst="rect">
            <a:avLst/>
          </a:prstGeom>
          <a:noFill/>
        </p:spPr>
        <p:txBody>
          <a:bodyPr wrap="square" rtlCol="0">
            <a:spAutoFit/>
          </a:bodyPr>
          <a:lstStyle/>
          <a:p>
            <a:r>
              <a:rPr lang="en-US" dirty="0">
                <a:solidFill>
                  <a:schemeClr val="accent6">
                    <a:lumMod val="75000"/>
                  </a:schemeClr>
                </a:solidFill>
              </a:rPr>
              <a:t>Some buttons may appear to be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830525"/>
            <a:ext cx="2458065" cy="1143000"/>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62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a:t>
            </a:r>
            <a:r>
              <a:rPr lang="en-US" dirty="0">
                <a:solidFill>
                  <a:schemeClr val="accent6">
                    <a:lumMod val="75000"/>
                  </a:schemeClr>
                </a:solidFill>
              </a:rPr>
              <a:t> It is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sp>
        <p:nvSpPr>
          <p:cNvPr id="10" name="TextBox 9"/>
          <p:cNvSpPr txBox="1"/>
          <p:nvPr/>
        </p:nvSpPr>
        <p:spPr>
          <a:xfrm>
            <a:off x="549613" y="3025882"/>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3b.</a:t>
            </a:r>
            <a:r>
              <a:rPr lang="en-US" dirty="0">
                <a:solidFill>
                  <a:schemeClr val="accent6">
                    <a:lumMod val="75000"/>
                  </a:schemeClr>
                </a:solidFill>
              </a:rPr>
              <a:t> It is also possible to generate agenda slides containing a </a:t>
            </a:r>
            <a:br>
              <a:rPr lang="en-US" dirty="0">
                <a:solidFill>
                  <a:schemeClr val="accent6">
                    <a:lumMod val="75000"/>
                  </a:schemeClr>
                </a:solidFill>
              </a:rPr>
            </a:br>
            <a:r>
              <a:rPr lang="en-US" dirty="0">
                <a:solidFill>
                  <a:schemeClr val="accent6">
                    <a:lumMod val="75000"/>
                  </a:schemeClr>
                </a:solidFill>
              </a:rPr>
              <a:t>visual representation of the topics.</a:t>
            </a:r>
            <a:endParaRPr lang="en-SG" dirty="0">
              <a:solidFill>
                <a:schemeClr val="accent6">
                  <a:lumMod val="75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685800"/>
            <a:ext cx="2914650" cy="2185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685800"/>
            <a:ext cx="2914650" cy="2185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7095"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8847"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7"/>
          <p:cNvCxnSpPr/>
          <p:nvPr/>
        </p:nvCxnSpPr>
        <p:spPr>
          <a:xfrm>
            <a:off x="3048000" y="5464282"/>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7"/>
          <p:cNvCxnSpPr/>
          <p:nvPr/>
        </p:nvCxnSpPr>
        <p:spPr>
          <a:xfrm>
            <a:off x="5740738" y="5464282"/>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609600" y="6045391"/>
            <a:ext cx="8001000" cy="800219"/>
          </a:xfrm>
          <a:prstGeom prst="rect">
            <a:avLst/>
          </a:prstGeom>
          <a:noFill/>
        </p:spPr>
        <p:txBody>
          <a:bodyPr wrap="square" rtlCol="0">
            <a:spAutoFit/>
          </a:bodyPr>
          <a:lstStyle/>
          <a:p>
            <a:pPr marL="622300" indent="-622300"/>
            <a:r>
              <a:rPr lang="en-US" sz="2800" b="1" dirty="0">
                <a:solidFill>
                  <a:schemeClr val="accent6">
                    <a:lumMod val="75000"/>
                  </a:schemeClr>
                </a:solidFill>
              </a:rPr>
              <a:t>Tip:</a:t>
            </a:r>
            <a:r>
              <a:rPr lang="en-US" dirty="0">
                <a:solidFill>
                  <a:schemeClr val="accent6">
                    <a:lumMod val="75000"/>
                  </a:schemeClr>
                </a:solidFill>
              </a:rPr>
              <a:t> To find more about  </a:t>
            </a:r>
            <a:r>
              <a:rPr lang="en-US" dirty="0">
                <a:solidFill>
                  <a:srgbClr val="0070C0"/>
                </a:solidFill>
                <a:latin typeface="Consolas" panose="020B0609020204030204" pitchFamily="49" charset="0"/>
              </a:rPr>
              <a:t>S</a:t>
            </a:r>
            <a:r>
              <a:rPr lang="en-US" dirty="0">
                <a:solidFill>
                  <a:srgbClr val="0070C0"/>
                </a:solidFill>
                <a:latin typeface="Consolas" panose="020B0609020204030204" pitchFamily="49" charset="0"/>
                <a:cs typeface="Consolas" panose="020B0609020204030204" pitchFamily="49" charset="0"/>
              </a:rPr>
              <a:t>idebar Agenda </a:t>
            </a:r>
            <a:r>
              <a:rPr lang="en-US" dirty="0">
                <a:solidFill>
                  <a:schemeClr val="accent6">
                    <a:lumMod val="75000"/>
                  </a:schemeClr>
                </a:solidFill>
              </a:rPr>
              <a:t>and </a:t>
            </a:r>
            <a:r>
              <a:rPr lang="en-US" dirty="0">
                <a:solidFill>
                  <a:srgbClr val="0070C0"/>
                </a:solidFill>
                <a:latin typeface="Consolas" panose="020B0609020204030204" pitchFamily="49" charset="0"/>
                <a:cs typeface="Consolas" panose="020B0609020204030204" pitchFamily="49" charset="0"/>
              </a:rPr>
              <a:t>Visual Agenda </a:t>
            </a:r>
            <a:r>
              <a:rPr lang="en-US" dirty="0">
                <a:solidFill>
                  <a:schemeClr val="accent6">
                    <a:lumMod val="75000"/>
                  </a:schemeClr>
                </a:solidFill>
              </a:rPr>
              <a:t>features, </a:t>
            </a:r>
            <a:br>
              <a:rPr lang="en-US" dirty="0">
                <a:solidFill>
                  <a:schemeClr val="accent6">
                    <a:lumMod val="75000"/>
                  </a:schemeClr>
                </a:solidFill>
              </a:rPr>
            </a:br>
            <a:r>
              <a:rPr lang="en-US" dirty="0">
                <a:solidFill>
                  <a:schemeClr val="accent6">
                    <a:lumMod val="75000"/>
                  </a:schemeClr>
                </a:solidFill>
              </a:rPr>
              <a:t>refer to </a:t>
            </a:r>
            <a:r>
              <a:rPr lang="en-US" dirty="0">
                <a:solidFill>
                  <a:schemeClr val="accent6">
                    <a:lumMod val="75000"/>
                  </a:schemeClr>
                </a:solidFill>
                <a:hlinkClick r:id="rId8"/>
              </a:rPr>
              <a:t>PowerPointLabs documentation</a:t>
            </a:r>
            <a:r>
              <a:rPr lang="en-US" dirty="0">
                <a:solidFill>
                  <a:schemeClr val="accent6">
                    <a:lumMod val="75000"/>
                  </a:schemeClr>
                </a:solidFill>
              </a:rPr>
              <a:t>.</a:t>
            </a:r>
            <a:endParaRPr lang="en-SG" dirty="0">
              <a:solidFill>
                <a:schemeClr val="accent6">
                  <a:lumMod val="75000"/>
                </a:schemeClr>
              </a:solidFill>
            </a:endParaRPr>
          </a:p>
        </p:txBody>
      </p:sp>
    </p:spTree>
    <p:extLst>
      <p:ext uri="{BB962C8B-B14F-4D97-AF65-F5344CB8AC3E}">
        <p14:creationId xmlns:p14="http://schemas.microsoft.com/office/powerpoint/2010/main" val="1258887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Next, let’s try the </a:t>
            </a:r>
            <a:r>
              <a:rPr lang="en-US" sz="3800" b="1" dirty="0">
                <a:solidFill>
                  <a:srgbClr val="FFFFFF"/>
                </a:solidFill>
                <a:effectLst>
                  <a:glow>
                    <a:srgbClr val="000000"/>
                  </a:glow>
                </a:effectLst>
                <a:latin typeface="Segoe UI" panose="020B0502040204020203" pitchFamily="34" charset="0"/>
              </a:rPr>
              <a:t>Picture Slides Lab </a:t>
            </a:r>
            <a:r>
              <a:rPr lang="en-US" sz="3800" dirty="0">
                <a:solidFill>
                  <a:srgbClr val="FFFFFF"/>
                </a:solidFill>
                <a:effectLst>
                  <a:glow>
                    <a:srgbClr val="000000"/>
                  </a:glow>
                </a:effectLst>
                <a:latin typeface="Segoe UI" panose="020B0502040204020203" pitchFamily="34" charset="0"/>
              </a:rPr>
              <a:t>feature</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a:t>
            </a:r>
            <a:r>
              <a:rPr lang="en-US" b="1" dirty="0">
                <a:solidFill>
                  <a:schemeClr val="accent6">
                    <a:lumMod val="75000"/>
                  </a:schemeClr>
                </a:solidFill>
              </a:rPr>
              <a:t>next slide </a:t>
            </a:r>
            <a:r>
              <a:rPr lang="en-US" dirty="0">
                <a:solidFill>
                  <a:schemeClr val="accent6">
                    <a:lumMod val="75000"/>
                  </a:schemeClr>
                </a:solidFill>
              </a:rPr>
              <a:t>and click the               button.</a:t>
            </a:r>
          </a:p>
          <a:p>
            <a:br>
              <a:rPr lang="en-US" dirty="0">
                <a:solidFill>
                  <a:schemeClr val="accent6">
                    <a:lumMod val="75000"/>
                  </a:schemeClr>
                </a:solidFill>
              </a:rPr>
            </a:br>
            <a:r>
              <a:rPr lang="en-US" dirty="0">
                <a:solidFill>
                  <a:schemeClr val="accent6">
                    <a:lumMod val="75000"/>
                  </a:schemeClr>
                </a:solidFill>
              </a:rPr>
              <a:t>It will show the </a:t>
            </a:r>
            <a:r>
              <a:rPr lang="en-US" b="1" dirty="0">
                <a:solidFill>
                  <a:schemeClr val="accent6">
                    <a:lumMod val="75000"/>
                  </a:schemeClr>
                </a:solidFill>
              </a:rPr>
              <a:t>Picture Slides Lab window</a:t>
            </a:r>
            <a:r>
              <a:rPr lang="en-US" dirty="0">
                <a:solidFill>
                  <a:schemeClr val="accent6">
                    <a:lumMod val="75000"/>
                  </a:schemeClr>
                </a:solidFill>
              </a:rPr>
              <a:t>. Choose a slide preview in the </a:t>
            </a:r>
            <a:r>
              <a:rPr lang="en-US" b="1" dirty="0">
                <a:solidFill>
                  <a:schemeClr val="accent6">
                    <a:lumMod val="75000"/>
                  </a:schemeClr>
                </a:solidFill>
              </a:rPr>
              <a:t>preview</a:t>
            </a:r>
            <a:r>
              <a:rPr lang="en-US" dirty="0">
                <a:solidFill>
                  <a:schemeClr val="accent6">
                    <a:lumMod val="75000"/>
                  </a:schemeClr>
                </a:solidFill>
              </a:rPr>
              <a:t> area and click the </a:t>
            </a:r>
            <a:r>
              <a:rPr lang="en-US" b="1" dirty="0">
                <a:solidFill>
                  <a:schemeClr val="accent6">
                    <a:lumMod val="75000"/>
                  </a:schemeClr>
                </a:solidFill>
              </a:rPr>
              <a:t>apply</a:t>
            </a:r>
            <a:r>
              <a:rPr lang="en-US" dirty="0">
                <a:solidFill>
                  <a:schemeClr val="accent6">
                    <a:lumMod val="75000"/>
                  </a:schemeClr>
                </a:solidFill>
              </a:rPr>
              <a:t>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a:t>
            </a:r>
            <a:r>
              <a:rPr lang="en-US" b="1" dirty="0">
                <a:solidFill>
                  <a:schemeClr val="accent6">
                    <a:lumMod val="75000"/>
                  </a:schemeClr>
                </a:solidFill>
              </a:rPr>
              <a:t>customize</a:t>
            </a:r>
            <a:r>
              <a:rPr lang="en-US" dirty="0">
                <a:solidFill>
                  <a:schemeClr val="accent6">
                    <a:lumMod val="75000"/>
                  </a:schemeClr>
                </a:solidFill>
              </a:rPr>
              <a:t> button. It will show you how the slide will look like with the various pictures you have on the </a:t>
            </a:r>
            <a:r>
              <a:rPr lang="en-US" b="1" dirty="0">
                <a:solidFill>
                  <a:schemeClr val="accent6">
                    <a:lumMod val="75000"/>
                  </a:schemeClr>
                </a:solidFill>
              </a:rPr>
              <a:t>picture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978" y="479590"/>
            <a:ext cx="523948" cy="7144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t>
            </a:r>
            <a:r>
              <a:rPr lang="en-US" b="1" dirty="0">
                <a:solidFill>
                  <a:schemeClr val="accent6">
                    <a:lumMod val="75000"/>
                  </a:schemeClr>
                </a:solidFill>
              </a:rPr>
              <a:t>aspect</a:t>
            </a:r>
            <a:r>
              <a:rPr lang="en-US" dirty="0">
                <a:solidFill>
                  <a:schemeClr val="accent6">
                    <a:lumMod val="75000"/>
                  </a:schemeClr>
                </a:solidFill>
              </a:rPr>
              <a: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TextBox 20"/>
          <p:cNvSpPr txBox="1"/>
          <p:nvPr/>
        </p:nvSpPr>
        <p:spPr>
          <a:xfrm>
            <a:off x="609600" y="6045391"/>
            <a:ext cx="8001000" cy="646331"/>
          </a:xfrm>
          <a:prstGeom prst="rect">
            <a:avLst/>
          </a:prstGeom>
          <a:noFill/>
        </p:spPr>
        <p:txBody>
          <a:bodyPr wrap="square" rtlCol="0">
            <a:spAutoFit/>
          </a:bodyPr>
          <a:lstStyle/>
          <a:p>
            <a:pPr marL="622300" indent="-622300"/>
            <a:r>
              <a:rPr lang="en-US" b="1" dirty="0">
                <a:solidFill>
                  <a:schemeClr val="accent6">
                    <a:lumMod val="75000"/>
                  </a:schemeClr>
                </a:solidFill>
              </a:rPr>
              <a:t>Tip:</a:t>
            </a:r>
            <a:r>
              <a:rPr lang="en-US" dirty="0">
                <a:solidFill>
                  <a:schemeClr val="accent6">
                    <a:lumMod val="75000"/>
                  </a:schemeClr>
                </a:solidFill>
              </a:rPr>
              <a:t> To find more about </a:t>
            </a:r>
            <a:r>
              <a:rPr lang="en-US" dirty="0">
                <a:solidFill>
                  <a:srgbClr val="0070C0"/>
                </a:solidFill>
                <a:latin typeface="Consolas" panose="020B0609020204030204" pitchFamily="49" charset="0"/>
              </a:rPr>
              <a:t>Picture Slides Lab</a:t>
            </a:r>
            <a:r>
              <a:rPr lang="en-US" dirty="0">
                <a:solidFill>
                  <a:schemeClr val="accent6">
                    <a:lumMod val="75000"/>
                  </a:schemeClr>
                </a:solidFill>
              </a:rPr>
              <a:t>, refer to </a:t>
            </a:r>
            <a:r>
              <a:rPr lang="en-US" dirty="0">
                <a:solidFill>
                  <a:schemeClr val="accent6">
                    <a:lumMod val="75000"/>
                  </a:schemeClr>
                </a:solidFill>
                <a:hlinkClick r:id="rId5"/>
              </a:rPr>
              <a:t>PowerPointLabs documentation</a:t>
            </a:r>
            <a:r>
              <a:rPr lang="en-US" dirty="0">
                <a:solidFill>
                  <a:schemeClr val="accent6">
                    <a:lumMod val="75000"/>
                  </a:schemeClr>
                </a:solidFill>
              </a:rPr>
              <a:t>.</a:t>
            </a:r>
            <a:endParaRPr lang="en-SG" dirty="0">
              <a:solidFill>
                <a:schemeClr val="accent6">
                  <a:lumMod val="75000"/>
                </a:schemeClr>
              </a:solidFill>
            </a:endParaRPr>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264956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186" y="2914277"/>
            <a:ext cx="841321" cy="841321"/>
          </a:xfrm>
          <a:prstGeom prst="rect">
            <a:avLst/>
          </a:prstGeom>
        </p:spPr>
      </p:pic>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Timer Lab </a:t>
            </a:r>
            <a:r>
              <a:rPr lang="en-US" dirty="0">
                <a:solidFill>
                  <a:schemeClr val="accent6">
                    <a:lumMod val="75000"/>
                  </a:schemeClr>
                </a:solidFill>
              </a:rPr>
              <a:t>feature</a:t>
            </a:r>
            <a:endParaRPr lang="en-SG" dirty="0">
              <a:solidFill>
                <a:schemeClr val="accent6">
                  <a:lumMod val="75000"/>
                </a:schemeClr>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Lab allows you to create a custom timer for any slide with a single click</a:t>
            </a:r>
          </a:p>
        </p:txBody>
      </p:sp>
    </p:spTree>
    <p:extLst>
      <p:ext uri="{BB962C8B-B14F-4D97-AF65-F5344CB8AC3E}">
        <p14:creationId xmlns:p14="http://schemas.microsoft.com/office/powerpoint/2010/main" val="2179462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32078" y="228600"/>
            <a:ext cx="533400" cy="897082"/>
          </a:xfrm>
          <a:prstGeom prst="rect">
            <a:avLst/>
          </a:prstGeom>
        </p:spPr>
      </p:pic>
      <p:sp>
        <p:nvSpPr>
          <p:cNvPr id="7" name="TextBox 6"/>
          <p:cNvSpPr txBox="1"/>
          <p:nvPr/>
        </p:nvSpPr>
        <p:spPr>
          <a:xfrm>
            <a:off x="304800" y="415977"/>
            <a:ext cx="54102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Timer</a:t>
            </a:r>
          </a:p>
          <a:p>
            <a:endParaRPr lang="en-US" dirty="0">
              <a:solidFill>
                <a:schemeClr val="accent6">
                  <a:lumMod val="75000"/>
                </a:schemeClr>
              </a:solidFill>
            </a:endParaRPr>
          </a:p>
          <a:p>
            <a:r>
              <a:rPr lang="en-US" dirty="0">
                <a:solidFill>
                  <a:schemeClr val="accent6">
                    <a:lumMod val="75000"/>
                  </a:schemeClr>
                </a:solidFill>
              </a:rPr>
              <a:t>Lab Panel. Click the             button to create a timer in the middle of the slide. Note that you can only have one timer per slide.</a:t>
            </a:r>
          </a:p>
        </p:txBody>
      </p:sp>
      <p:pic>
        <p:nvPicPr>
          <p:cNvPr id="5" name="Picture 4"/>
          <p:cNvPicPr>
            <a:picLocks noChangeAspect="1"/>
          </p:cNvPicPr>
          <p:nvPr/>
        </p:nvPicPr>
        <p:blipFill>
          <a:blip r:embed="rId4"/>
          <a:stretch>
            <a:fillRect/>
          </a:stretch>
        </p:blipFill>
        <p:spPr>
          <a:xfrm>
            <a:off x="2177053" y="1093085"/>
            <a:ext cx="704850" cy="371475"/>
          </a:xfrm>
          <a:prstGeom prst="rect">
            <a:avLst/>
          </a:prstGeom>
        </p:spPr>
      </p:pic>
      <p:pic>
        <p:nvPicPr>
          <p:cNvPr id="9" name="Picture 8"/>
          <p:cNvPicPr>
            <a:picLocks noChangeAspect="1"/>
          </p:cNvPicPr>
          <p:nvPr/>
        </p:nvPicPr>
        <p:blipFill>
          <a:blip r:embed="rId5"/>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Panel to register the change</a:t>
            </a:r>
          </a:p>
        </p:txBody>
      </p:sp>
      <p:pic>
        <p:nvPicPr>
          <p:cNvPr id="77" name="Picture 10"/>
          <p:cNvPicPr>
            <a:picLocks noChangeAspect="1"/>
          </p:cNvPicPr>
          <p:nvPr/>
        </p:nvPicPr>
        <p:blipFill>
          <a:blip r:embed="rId6"/>
          <a:stretch>
            <a:fillRect/>
          </a:stretch>
        </p:blipFill>
        <p:spPr>
          <a:xfrm>
            <a:off x="4695363" y="4629815"/>
            <a:ext cx="2486025" cy="676275"/>
          </a:xfrm>
          <a:prstGeom prst="rect">
            <a:avLst/>
          </a:prstGeom>
        </p:spPr>
      </p:pic>
      <p:sp>
        <p:nvSpPr>
          <p:cNvPr id="78" name="Rectangle 24"/>
          <p:cNvSpPr/>
          <p:nvPr/>
        </p:nvSpPr>
        <p:spPr>
          <a:xfrm>
            <a:off x="197081" y="6287746"/>
            <a:ext cx="8665008" cy="369332"/>
          </a:xfrm>
          <a:prstGeom prst="rect">
            <a:avLst/>
          </a:prstGeom>
        </p:spPr>
        <p:txBody>
          <a:bodyPr wrap="square">
            <a:spAutoFit/>
          </a:bodyPr>
          <a:lstStyle/>
          <a:p>
            <a:r>
              <a:rPr lang="en-US" dirty="0">
                <a:solidFill>
                  <a:schemeClr val="accent6">
                    <a:lumMod val="75000"/>
                  </a:schemeClr>
                </a:solidFill>
              </a:rPr>
              <a:t>For more customization options, refer to the Timer Lab documentation on our website</a:t>
            </a:r>
            <a:endParaRPr lang="en-SG" dirty="0"/>
          </a:p>
        </p:txBody>
      </p:sp>
    </p:spTree>
    <p:extLst>
      <p:ext uri="{BB962C8B-B14F-4D97-AF65-F5344CB8AC3E}">
        <p14:creationId xmlns:p14="http://schemas.microsoft.com/office/powerpoint/2010/main" val="2361027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989" y="2884396"/>
            <a:ext cx="888889" cy="888889"/>
          </a:xfrm>
          <a:prstGeom prst="rect">
            <a:avLst/>
          </a:prstGeom>
        </p:spPr>
      </p:pic>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Positions Lab</a:t>
            </a:r>
            <a:endParaRPr lang="en-SG" dirty="0">
              <a:solidFill>
                <a:schemeClr val="accent6">
                  <a:lumMod val="75000"/>
                </a:schemeClr>
              </a:solidFill>
            </a:endParaRPr>
          </a:p>
        </p:txBody>
      </p:sp>
      <p:sp>
        <p:nvSpPr>
          <p:cNvPr id="5" name="TextBox 10"/>
          <p:cNvSpPr txBox="1"/>
          <p:nvPr/>
        </p:nvSpPr>
        <p:spPr>
          <a:xfrm>
            <a:off x="2057400" y="3886200"/>
            <a:ext cx="4572000"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spTree>
    <p:extLst>
      <p:ext uri="{BB962C8B-B14F-4D97-AF65-F5344CB8AC3E}">
        <p14:creationId xmlns:p14="http://schemas.microsoft.com/office/powerpoint/2010/main" val="873854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a:t>
            </a:r>
          </a:p>
          <a:p>
            <a:endParaRPr lang="en-US" dirty="0">
              <a:solidFill>
                <a:schemeClr val="accent6">
                  <a:lumMod val="75000"/>
                </a:schemeClr>
              </a:solidFill>
            </a:endParaRPr>
          </a:p>
          <a:p>
            <a:r>
              <a:rPr lang="en-US" dirty="0">
                <a:solidFill>
                  <a:schemeClr val="accent6">
                    <a:lumMod val="75000"/>
                  </a:schemeClr>
                </a:solidFill>
              </a:rPr>
              <a:t>Positions Lab Panel. We will first try the Align feature, which makes it easy to align objects on a slide. Note that the objects are aligned with reference to first object you select by default.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20" y="331424"/>
            <a:ext cx="523875" cy="7048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spTree>
    <p:extLst>
      <p:ext uri="{BB962C8B-B14F-4D97-AF65-F5344CB8AC3E}">
        <p14:creationId xmlns:p14="http://schemas.microsoft.com/office/powerpoint/2010/main" val="4150366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7" name="Picture 6" descr="Image result for toilet fe]male sign png"/>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6032" y="5334000"/>
            <a:ext cx="603215" cy="13136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toilet male sign 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8298" y="5334000"/>
            <a:ext cx="656834" cy="13136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toilet male sign 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88564" y="5334000"/>
            <a:ext cx="656834" cy="13136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Image result for toilet fe]male sign 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86600" y="5334000"/>
            <a:ext cx="603215" cy="131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975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8" name="Rectangle 17"/>
          <p:cNvSpPr/>
          <p:nvPr/>
        </p:nvSpPr>
        <p:spPr>
          <a:xfrm>
            <a:off x="250392" y="6412468"/>
            <a:ext cx="8665008" cy="369332"/>
          </a:xfrm>
          <a:prstGeom prst="rect">
            <a:avLst/>
          </a:prstGeom>
        </p:spPr>
        <p:txBody>
          <a:bodyPr wrap="square">
            <a:spAutoFit/>
          </a:bodyPr>
          <a:lstStyle/>
          <a:p>
            <a:r>
              <a:rPr lang="en-US" dirty="0">
                <a:solidFill>
                  <a:schemeClr val="accent6">
                    <a:lumMod val="75000"/>
                  </a:schemeClr>
                </a:solidFill>
              </a:rPr>
              <a:t>To learn more about Positions, refer to </a:t>
            </a:r>
            <a:r>
              <a:rPr lang="en-US">
                <a:solidFill>
                  <a:schemeClr val="accent6">
                    <a:lumMod val="75000"/>
                  </a:schemeClr>
                </a:solidFill>
              </a:rPr>
              <a:t>the Positions </a:t>
            </a:r>
            <a:r>
              <a:rPr lang="en-US" dirty="0">
                <a:solidFill>
                  <a:schemeClr val="accent6">
                    <a:lumMod val="75000"/>
                  </a:schemeClr>
                </a:solidFill>
              </a:rPr>
              <a:t>Lab documentation on our website.</a:t>
            </a:r>
            <a:endParaRPr lang="en-SG" dirty="0"/>
          </a:p>
        </p:txBody>
      </p:sp>
    </p:spTree>
    <p:extLst>
      <p:ext uri="{BB962C8B-B14F-4D97-AF65-F5344CB8AC3E}">
        <p14:creationId xmlns:p14="http://schemas.microsoft.com/office/powerpoint/2010/main" val="2477970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5471308" cy="369332"/>
          </a:xfrm>
          <a:prstGeom prst="rect">
            <a:avLst/>
          </a:prstGeom>
          <a:noFill/>
        </p:spPr>
        <p:txBody>
          <a:bodyPr wrap="square" rtlCol="0">
            <a:spAutoFit/>
          </a:bodyPr>
          <a:lstStyle/>
          <a:p>
            <a:r>
              <a:rPr lang="en-US" dirty="0">
                <a:solidFill>
                  <a:schemeClr val="accent6">
                    <a:lumMod val="75000"/>
                  </a:schemeClr>
                </a:solidFill>
              </a:rPr>
              <a:t>First up, let’s try the </a:t>
            </a:r>
            <a:r>
              <a:rPr lang="en-US" b="1" dirty="0">
                <a:solidFill>
                  <a:schemeClr val="accent6">
                    <a:lumMod val="75000"/>
                  </a:schemeClr>
                </a:solidFill>
              </a:rPr>
              <a:t>Highlight Points</a:t>
            </a:r>
            <a:r>
              <a:rPr lang="en-US" dirty="0">
                <a:solidFill>
                  <a:schemeClr val="accent6">
                    <a:lumMod val="75000"/>
                  </a:schemeClr>
                </a:solidFill>
              </a:rPr>
              <a:t> feature.</a:t>
            </a:r>
            <a:endParaRPr lang="en-SG" dirty="0">
              <a:solidFill>
                <a:schemeClr val="accent6">
                  <a:lumMod val="75000"/>
                </a:schemeClr>
              </a:solidFill>
            </a:endParaRPr>
          </a:p>
        </p:txBody>
      </p:sp>
      <p:grpSp>
        <p:nvGrpSpPr>
          <p:cNvPr id="9" name="Group 8"/>
          <p:cNvGrpSpPr/>
          <p:nvPr/>
        </p:nvGrpSpPr>
        <p:grpSpPr>
          <a:xfrm>
            <a:off x="2209800" y="3048000"/>
            <a:ext cx="838200" cy="838200"/>
            <a:chOff x="3200400" y="2361045"/>
            <a:chExt cx="838200" cy="838200"/>
          </a:xfrm>
        </p:grpSpPr>
        <p:grpSp>
          <p:nvGrpSpPr>
            <p:cNvPr id="10" name="Group 9"/>
            <p:cNvGrpSpPr/>
            <p:nvPr/>
          </p:nvGrpSpPr>
          <p:grpSpPr>
            <a:xfrm>
              <a:off x="3247174" y="2432490"/>
              <a:ext cx="741789" cy="559065"/>
              <a:chOff x="3247174" y="2432490"/>
              <a:chExt cx="741789" cy="559065"/>
            </a:xfrm>
          </p:grpSpPr>
          <p:sp>
            <p:nvSpPr>
              <p:cNvPr id="12" name="Rectangle 11"/>
              <p:cNvSpPr/>
              <p:nvPr/>
            </p:nvSpPr>
            <p:spPr>
              <a:xfrm>
                <a:off x="3247174" y="2432490"/>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3370502" y="2506571"/>
                <a:ext cx="522207" cy="77867"/>
                <a:chOff x="3370502" y="2487523"/>
                <a:chExt cx="522207" cy="77867"/>
              </a:xfrm>
            </p:grpSpPr>
            <p:sp>
              <p:nvSpPr>
                <p:cNvPr id="20" name="Rounded Rectangle 19"/>
                <p:cNvSpPr/>
                <p:nvPr/>
              </p:nvSpPr>
              <p:spPr>
                <a:xfrm>
                  <a:off x="3483859" y="2487523"/>
                  <a:ext cx="408850"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370502" y="2487523"/>
                  <a:ext cx="51086"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3373711" y="2675643"/>
                <a:ext cx="522207" cy="87744"/>
                <a:chOff x="3373711" y="2739996"/>
                <a:chExt cx="522207" cy="87744"/>
              </a:xfrm>
            </p:grpSpPr>
            <p:sp>
              <p:nvSpPr>
                <p:cNvPr id="18" name="Rounded Rectangle 17"/>
                <p:cNvSpPr/>
                <p:nvPr/>
              </p:nvSpPr>
              <p:spPr>
                <a:xfrm>
                  <a:off x="3487068" y="2739996"/>
                  <a:ext cx="408850" cy="877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3373711" y="2739996"/>
                  <a:ext cx="51086" cy="877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373366" y="2854593"/>
                <a:ext cx="522207" cy="77867"/>
                <a:chOff x="3373366" y="2873641"/>
                <a:chExt cx="522207" cy="77867"/>
              </a:xfrm>
            </p:grpSpPr>
            <p:sp>
              <p:nvSpPr>
                <p:cNvPr id="16" name="Rounded Rectangle 15"/>
                <p:cNvSpPr/>
                <p:nvPr/>
              </p:nvSpPr>
              <p:spPr>
                <a:xfrm>
                  <a:off x="3486723" y="2873641"/>
                  <a:ext cx="408850"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373366" y="2873641"/>
                  <a:ext cx="51086"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Rectangle 10"/>
            <p:cNvSpPr/>
            <p:nvPr/>
          </p:nvSpPr>
          <p:spPr>
            <a:xfrm>
              <a:off x="3200400" y="236104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1219200" y="3048000"/>
            <a:ext cx="838200" cy="838200"/>
            <a:chOff x="3187290" y="1107035"/>
            <a:chExt cx="838200" cy="838200"/>
          </a:xfrm>
        </p:grpSpPr>
        <p:sp>
          <p:nvSpPr>
            <p:cNvPr id="23" name="Rectangle 22"/>
            <p:cNvSpPr/>
            <p:nvPr/>
          </p:nvSpPr>
          <p:spPr>
            <a:xfrm>
              <a:off x="3187290" y="110703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4" name="Group 23"/>
            <p:cNvGrpSpPr/>
            <p:nvPr/>
          </p:nvGrpSpPr>
          <p:grpSpPr>
            <a:xfrm>
              <a:off x="3234064" y="1178480"/>
              <a:ext cx="741789" cy="559065"/>
              <a:chOff x="3234064" y="1178480"/>
              <a:chExt cx="741789" cy="559065"/>
            </a:xfrm>
          </p:grpSpPr>
          <p:sp>
            <p:nvSpPr>
              <p:cNvPr id="25" name="Rectangle 24"/>
              <p:cNvSpPr/>
              <p:nvPr/>
            </p:nvSpPr>
            <p:spPr>
              <a:xfrm>
                <a:off x="3234064" y="1178480"/>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357392" y="1259318"/>
                <a:ext cx="522207" cy="64353"/>
                <a:chOff x="3370502" y="2494280"/>
                <a:chExt cx="522207" cy="64353"/>
              </a:xfrm>
            </p:grpSpPr>
            <p:sp>
              <p:nvSpPr>
                <p:cNvPr id="34" name="Rounded Rectangle 33"/>
                <p:cNvSpPr/>
                <p:nvPr/>
              </p:nvSpPr>
              <p:spPr>
                <a:xfrm>
                  <a:off x="3483859" y="2494280"/>
                  <a:ext cx="408850"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370502" y="2494280"/>
                  <a:ext cx="51086"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360256" y="1607340"/>
                <a:ext cx="522207" cy="64353"/>
                <a:chOff x="3373366" y="2880398"/>
                <a:chExt cx="522207" cy="64353"/>
              </a:xfrm>
            </p:grpSpPr>
            <p:sp>
              <p:nvSpPr>
                <p:cNvPr id="32" name="Rounded Rectangle 31"/>
                <p:cNvSpPr/>
                <p:nvPr/>
              </p:nvSpPr>
              <p:spPr>
                <a:xfrm>
                  <a:off x="3486723" y="2880398"/>
                  <a:ext cx="408850"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3373366" y="2880398"/>
                  <a:ext cx="51086"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3234064" y="1385222"/>
                <a:ext cx="741789" cy="1528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9" name="Group 28"/>
              <p:cNvGrpSpPr/>
              <p:nvPr/>
            </p:nvGrpSpPr>
            <p:grpSpPr>
              <a:xfrm>
                <a:off x="3360601" y="1433329"/>
                <a:ext cx="522207" cy="64353"/>
                <a:chOff x="3373711" y="2751692"/>
                <a:chExt cx="522207" cy="64353"/>
              </a:xfrm>
              <a:solidFill>
                <a:schemeClr val="bg1"/>
              </a:solidFill>
            </p:grpSpPr>
            <p:sp>
              <p:nvSpPr>
                <p:cNvPr id="30" name="Rounded Rectangle 29"/>
                <p:cNvSpPr/>
                <p:nvPr/>
              </p:nvSpPr>
              <p:spPr>
                <a:xfrm>
                  <a:off x="3487068" y="2751692"/>
                  <a:ext cx="408850" cy="643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3373711" y="2751692"/>
                  <a:ext cx="51086" cy="643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2573277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Resize Lab</a:t>
            </a:r>
            <a:endParaRPr lang="en-SG" dirty="0">
              <a:solidFill>
                <a:schemeClr val="accent6">
                  <a:lumMod val="75000"/>
                </a:schemeClr>
              </a:solidFill>
            </a:endParaRPr>
          </a:p>
        </p:txBody>
      </p:sp>
      <p:grpSp>
        <p:nvGrpSpPr>
          <p:cNvPr id="15" name="Group 14"/>
          <p:cNvGrpSpPr/>
          <p:nvPr/>
        </p:nvGrpSpPr>
        <p:grpSpPr>
          <a:xfrm>
            <a:off x="2438400" y="2895600"/>
            <a:ext cx="838200" cy="838200"/>
            <a:chOff x="3749675" y="2160364"/>
            <a:chExt cx="838200" cy="838200"/>
          </a:xfrm>
        </p:grpSpPr>
        <p:grpSp>
          <p:nvGrpSpPr>
            <p:cNvPr id="16" name="Group 15"/>
            <p:cNvGrpSpPr>
              <a:grpSpLocks/>
            </p:cNvGrpSpPr>
            <p:nvPr/>
          </p:nvGrpSpPr>
          <p:grpSpPr>
            <a:xfrm>
              <a:off x="3749675" y="2160364"/>
              <a:ext cx="838200" cy="838200"/>
              <a:chOff x="375266" y="5397326"/>
              <a:chExt cx="838200" cy="838200"/>
            </a:xfrm>
          </p:grpSpPr>
          <p:sp>
            <p:nvSpPr>
              <p:cNvPr id="19" name="Rectangle 18"/>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p:cNvCxnSpPr/>
            <p:nvPr/>
          </p:nvCxnSpPr>
          <p:spPr>
            <a:xfrm flipH="1">
              <a:off x="3917612" y="2574654"/>
              <a:ext cx="255476" cy="252936"/>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4"/>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05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a:t>
            </a:r>
          </a:p>
          <a:p>
            <a:endParaRPr lang="en-US" dirty="0">
              <a:solidFill>
                <a:schemeClr val="accent6">
                  <a:lumMod val="75000"/>
                </a:schemeClr>
              </a:solidFill>
            </a:endParaRPr>
          </a:p>
          <a:p>
            <a:r>
              <a:rPr lang="en-US" dirty="0">
                <a:solidFill>
                  <a:schemeClr val="accent6">
                    <a:lumMod val="75000"/>
                  </a:schemeClr>
                </a:solidFill>
              </a:rPr>
              <a:t>bring up the Resize Lab Panel. </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pic>
        <p:nvPicPr>
          <p:cNvPr id="3" name="Picture 2"/>
          <p:cNvPicPr>
            <a:picLocks noChangeAspect="1"/>
          </p:cNvPicPr>
          <p:nvPr/>
        </p:nvPicPr>
        <p:blipFill>
          <a:blip r:embed="rId4"/>
          <a:stretch>
            <a:fillRect/>
          </a:stretch>
        </p:blipFill>
        <p:spPr>
          <a:xfrm>
            <a:off x="1828800" y="168873"/>
            <a:ext cx="525059" cy="942415"/>
          </a:xfrm>
          <a:prstGeom prst="rect">
            <a:avLst/>
          </a:prstGeom>
        </p:spPr>
      </p:pic>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5"/>
          <a:stretch>
            <a:fillRect/>
          </a:stretch>
        </p:blipFill>
        <p:spPr>
          <a:xfrm>
            <a:off x="4984702" y="168873"/>
            <a:ext cx="3244897" cy="3188168"/>
          </a:xfrm>
          <a:prstGeom prst="rect">
            <a:avLst/>
          </a:prstGeom>
        </p:spPr>
      </p:pic>
      <p:pic>
        <p:nvPicPr>
          <p:cNvPr id="2" name="Picture 1"/>
          <p:cNvPicPr>
            <a:picLocks noChangeAspect="1"/>
          </p:cNvPicPr>
          <p:nvPr/>
        </p:nvPicPr>
        <p:blipFill>
          <a:blip r:embed="rId6"/>
          <a:stretch>
            <a:fillRect/>
          </a:stretch>
        </p:blipFill>
        <p:spPr>
          <a:xfrm>
            <a:off x="1771650" y="5016716"/>
            <a:ext cx="514350" cy="685800"/>
          </a:xfrm>
          <a:prstGeom prst="rect">
            <a:avLst/>
          </a:prstGeom>
        </p:spPr>
      </p:pic>
    </p:spTree>
    <p:extLst>
      <p:ext uri="{BB962C8B-B14F-4D97-AF65-F5344CB8AC3E}">
        <p14:creationId xmlns:p14="http://schemas.microsoft.com/office/powerpoint/2010/main" val="1702281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Resize Lab</a:t>
            </a:r>
            <a:r>
              <a:rPr lang="en-US" dirty="0">
                <a:solidFill>
                  <a:schemeClr val="accent6">
                    <a:lumMod val="75000"/>
                  </a:schemeClr>
                </a:solidFill>
              </a:rPr>
              <a:t>’s features, refer to </a:t>
            </a:r>
            <a:r>
              <a:rPr lang="en-US" dirty="0" err="1">
                <a:solidFill>
                  <a:schemeClr val="accent6">
                    <a:lumMod val="75000"/>
                  </a:schemeClr>
                </a:solidFill>
                <a:hlinkClick r:id="rId7"/>
              </a:rPr>
              <a:t>PowerPointLabs</a:t>
            </a:r>
            <a:r>
              <a:rPr lang="en-US" dirty="0">
                <a:solidFill>
                  <a:schemeClr val="accent6">
                    <a:lumMod val="75000"/>
                  </a:schemeClr>
                </a:solidFill>
                <a:hlinkClick r:id="rId7"/>
              </a:rPr>
              <a:t>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187" y="2914277"/>
            <a:ext cx="841320" cy="829128"/>
          </a:xfrm>
          <a:prstGeom prst="rect">
            <a:avLst/>
          </a:prstGeom>
        </p:spPr>
      </p:pic>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Sync Lab</a:t>
            </a:r>
            <a:endParaRPr lang="en-SG" dirty="0">
              <a:solidFill>
                <a:schemeClr val="accent6">
                  <a:lumMod val="75000"/>
                </a:schemeClr>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 formatting more consistent by allowing you to choose the exact formatting to copy for all shapes across your slides</a:t>
            </a:r>
          </a:p>
        </p:txBody>
      </p:sp>
    </p:spTree>
    <p:extLst>
      <p:ext uri="{BB962C8B-B14F-4D97-AF65-F5344CB8AC3E}">
        <p14:creationId xmlns:p14="http://schemas.microsoft.com/office/powerpoint/2010/main" val="2766676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281" y="309219"/>
            <a:ext cx="486987" cy="897082"/>
          </a:xfrm>
          <a:prstGeom prst="rect">
            <a:avLst/>
          </a:prstGeom>
        </p:spPr>
      </p:pic>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a:t>
            </a:r>
          </a:p>
          <a:p>
            <a:endParaRPr lang="en-US" dirty="0">
              <a:solidFill>
                <a:schemeClr val="accent6">
                  <a:lumMod val="75000"/>
                </a:schemeClr>
              </a:solidFill>
            </a:endParaRPr>
          </a:p>
          <a:p>
            <a:r>
              <a:rPr lang="en-US" dirty="0">
                <a:solidFill>
                  <a:schemeClr val="accent6">
                    <a:lumMod val="75000"/>
                  </a:schemeClr>
                </a:solidFill>
              </a:rPr>
              <a:t>Lab Pane. </a:t>
            </a:r>
          </a:p>
        </p:txBody>
      </p:sp>
      <p:pic>
        <p:nvPicPr>
          <p:cNvPr id="2" name="Picture 1"/>
          <p:cNvPicPr>
            <a:picLocks/>
          </p:cNvPicPr>
          <p:nvPr/>
        </p:nvPicPr>
        <p:blipFill>
          <a:blip r:embed="rId4">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73" t="25397" r="78720" b="30158"/>
          <a:stretch/>
        </p:blipFill>
        <p:spPr>
          <a:xfrm>
            <a:off x="7041493" y="2164405"/>
            <a:ext cx="600541" cy="709564"/>
          </a:xfrm>
          <a:prstGeom prst="rect">
            <a:avLst/>
          </a:prstGeom>
        </p:spPr>
      </p:pic>
    </p:spTree>
    <p:extLst>
      <p:ext uri="{BB962C8B-B14F-4D97-AF65-F5344CB8AC3E}">
        <p14:creationId xmlns:p14="http://schemas.microsoft.com/office/powerpoint/2010/main" val="3733676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p:cNvSpPr/>
          <p:nvPr/>
        </p:nvSpPr>
        <p:spPr>
          <a:xfrm>
            <a:off x="250392" y="6412468"/>
            <a:ext cx="8665008" cy="369332"/>
          </a:xfrm>
          <a:prstGeom prst="rect">
            <a:avLst/>
          </a:prstGeom>
        </p:spPr>
        <p:txBody>
          <a:bodyPr wrap="square">
            <a:spAutoFit/>
          </a:bodyPr>
          <a:lstStyle/>
          <a:p>
            <a:r>
              <a:rPr lang="en-US" dirty="0">
                <a:solidFill>
                  <a:schemeClr val="accent6">
                    <a:lumMod val="75000"/>
                  </a:schemeClr>
                </a:solidFill>
              </a:rPr>
              <a:t>To learn more about Sync Lab, refer to the Sync Lab documentation on our website.</a:t>
            </a:r>
            <a:endParaRPr lang="en-SG" dirty="0"/>
          </a:p>
        </p:txBody>
      </p:sp>
    </p:spTree>
    <p:extLst>
      <p:ext uri="{BB962C8B-B14F-4D97-AF65-F5344CB8AC3E}">
        <p14:creationId xmlns:p14="http://schemas.microsoft.com/office/powerpoint/2010/main" val="2536495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336951" y="2818893"/>
            <a:ext cx="838200" cy="838200"/>
            <a:chOff x="799611" y="940741"/>
            <a:chExt cx="838200" cy="838200"/>
          </a:xfrm>
        </p:grpSpPr>
        <p:grpSp>
          <p:nvGrpSpPr>
            <p:cNvPr id="12" name="Group 11"/>
            <p:cNvGrpSpPr/>
            <p:nvPr/>
          </p:nvGrpSpPr>
          <p:grpSpPr>
            <a:xfrm>
              <a:off x="799611" y="940741"/>
              <a:ext cx="838200" cy="838200"/>
              <a:chOff x="1002575" y="1231726"/>
              <a:chExt cx="838200" cy="838200"/>
            </a:xfrm>
          </p:grpSpPr>
          <p:sp>
            <p:nvSpPr>
              <p:cNvPr id="28" name="Rectangle 27"/>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967295" y="1104981"/>
              <a:ext cx="512764" cy="508708"/>
              <a:chOff x="2530422" y="1554885"/>
              <a:chExt cx="1030967" cy="1022813"/>
            </a:xfrm>
          </p:grpSpPr>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1289" y="1776170"/>
                <a:ext cx="578811" cy="578811"/>
              </a:xfrm>
              <a:prstGeom prst="rect">
                <a:avLst/>
              </a:prstGeom>
            </p:spPr>
          </p:pic>
          <p:grpSp>
            <p:nvGrpSpPr>
              <p:cNvPr id="16" name="Group 19"/>
              <p:cNvGrpSpPr/>
              <p:nvPr/>
            </p:nvGrpSpPr>
            <p:grpSpPr>
              <a:xfrm rot="10800000">
                <a:off x="2530422" y="1554885"/>
                <a:ext cx="809677" cy="806483"/>
                <a:chOff x="1429022" y="1677198"/>
                <a:chExt cx="243913" cy="242951"/>
              </a:xfrm>
            </p:grpSpPr>
            <p:cxnSp>
              <p:nvCxnSpPr>
                <p:cNvPr id="26" name="Straight Connector 25"/>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3" name="Group 19"/>
              <p:cNvGrpSpPr/>
              <p:nvPr/>
            </p:nvGrpSpPr>
            <p:grpSpPr>
              <a:xfrm>
                <a:off x="2761289" y="1777598"/>
                <a:ext cx="800100" cy="800100"/>
                <a:chOff x="1429022" y="1679121"/>
                <a:chExt cx="241028" cy="241028"/>
              </a:xfrm>
            </p:grpSpPr>
            <p:cxnSp>
              <p:nvCxnSpPr>
                <p:cNvPr id="24" name="Straight Connector 23"/>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Crop Lab</a:t>
            </a:r>
            <a:endParaRPr lang="en-SG" dirty="0">
              <a:solidFill>
                <a:schemeClr val="accent6">
                  <a:lumMod val="75000"/>
                </a:schemeClr>
              </a:solidFill>
            </a:endParaRPr>
          </a:p>
        </p:txBody>
      </p:sp>
    </p:spTree>
    <p:extLst>
      <p:ext uri="{BB962C8B-B14F-4D97-AF65-F5344CB8AC3E}">
        <p14:creationId xmlns:p14="http://schemas.microsoft.com/office/powerpoint/2010/main" val="1541399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and choose </a:t>
            </a:r>
            <a:r>
              <a:rPr lang="en-US" dirty="0">
                <a:solidFill>
                  <a:srgbClr val="0070C0"/>
                </a:solidFill>
                <a:latin typeface="Consolas" panose="020B0609020204030204" pitchFamily="49" charset="0"/>
                <a:cs typeface="Consolas" panose="020B0609020204030204" pitchFamily="49" charset="0"/>
              </a:rPr>
              <a:t>Crop To Shape</a:t>
            </a:r>
            <a:r>
              <a:rPr lang="en-US" dirty="0">
                <a:solidFill>
                  <a:schemeClr val="accent6">
                    <a:lumMod val="75000"/>
                  </a:schemeClr>
                </a:solidFill>
              </a:rPr>
              <a:t> option. </a:t>
            </a:r>
            <a:br>
              <a:rPr lang="en-US" dirty="0">
                <a:solidFill>
                  <a:schemeClr val="accent6">
                    <a:lumMod val="75000"/>
                  </a:schemeClr>
                </a:solidFill>
              </a:rPr>
            </a:br>
            <a:r>
              <a:rPr lang="en-US" dirty="0">
                <a:solidFill>
                  <a:schemeClr val="accent6">
                    <a:lumMod val="75000"/>
                  </a:schemeClr>
                </a:solidFill>
              </a:rPr>
              <a:t>  </a:t>
            </a:r>
            <a:br>
              <a:rPr lang="en-US" dirty="0">
                <a:solidFill>
                  <a:schemeClr val="accent6">
                    <a:lumMod val="75000"/>
                  </a:schemeClr>
                </a:solidFill>
              </a:rPr>
            </a:br>
            <a:br>
              <a:rPr lang="en-US" dirty="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4198083" y="351383"/>
            <a:ext cx="463149"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0826" y="1578506"/>
            <a:ext cx="6489384" cy="3650279"/>
          </a:xfrm>
          <a:prstGeom prst="rect">
            <a:avLst/>
          </a:prstGeom>
        </p:spPr>
      </p:pic>
      <p:sp>
        <p:nvSpPr>
          <p:cNvPr id="8" name="Star: 5 Points 7"/>
          <p:cNvSpPr/>
          <p:nvPr/>
        </p:nvSpPr>
        <p:spPr>
          <a:xfrm>
            <a:off x="2798952" y="1675254"/>
            <a:ext cx="3588246" cy="34454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5"/>
          <p:cNvSpPr/>
          <p:nvPr/>
        </p:nvSpPr>
        <p:spPr>
          <a:xfrm>
            <a:off x="761053" y="5003641"/>
            <a:ext cx="505476" cy="47140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533401" y="5412567"/>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a star cropped out from the picture!</a:t>
            </a:r>
            <a:endParaRPr lang="en-SG" i="1" dirty="0">
              <a:solidFill>
                <a:schemeClr val="accent6">
                  <a:lumMod val="75000"/>
                </a:schemeClr>
              </a:solidFill>
            </a:endParaRPr>
          </a:p>
        </p:txBody>
      </p:sp>
    </p:spTree>
    <p:extLst>
      <p:ext uri="{BB962C8B-B14F-4D97-AF65-F5344CB8AC3E}">
        <p14:creationId xmlns:p14="http://schemas.microsoft.com/office/powerpoint/2010/main" val="2799660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64787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and choose </a:t>
            </a:r>
            <a:r>
              <a:rPr lang="en-US" dirty="0">
                <a:solidFill>
                  <a:srgbClr val="0070C0"/>
                </a:solidFill>
                <a:latin typeface="Consolas" panose="020B0609020204030204" pitchFamily="49" charset="0"/>
                <a:cs typeface="Consolas" panose="020B0609020204030204" pitchFamily="49" charset="0"/>
              </a:rPr>
              <a:t>Crop To Slide</a:t>
            </a:r>
            <a:r>
              <a:rPr lang="en-US" dirty="0">
                <a:solidFill>
                  <a:schemeClr val="accent6">
                    <a:lumMod val="75000"/>
                  </a:schemeClr>
                </a:solidFill>
              </a:rPr>
              <a:t> option. </a:t>
            </a:r>
            <a:endParaRPr lang="en-SG" dirty="0">
              <a:solidFill>
                <a:schemeClr val="accent6">
                  <a:lumMod val="75000"/>
                </a:schemeClr>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857313" y="1492043"/>
            <a:ext cx="463149"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uncropped using PowerPoint’s Crop feature.</a:t>
            </a:r>
            <a:endParaRPr lang="en-SG" dirty="0">
              <a:solidFill>
                <a:schemeClr val="accent6">
                  <a:lumMod val="75000"/>
                </a:schemeClr>
              </a:solidFill>
            </a:endParaRPr>
          </a:p>
        </p:txBody>
      </p:sp>
      <p:sp>
        <p:nvSpPr>
          <p:cNvPr id="12" name="Rectangle 11"/>
          <p:cNvSpPr/>
          <p:nvPr/>
        </p:nvSpPr>
        <p:spPr>
          <a:xfrm>
            <a:off x="533400" y="458477"/>
            <a:ext cx="7917761" cy="646331"/>
          </a:xfrm>
          <a:prstGeom prst="rect">
            <a:avLst/>
          </a:prstGeom>
        </p:spPr>
        <p:txBody>
          <a:bodyPr wrap="square">
            <a:spAutoFit/>
          </a:bodyPr>
          <a:lstStyle/>
          <a:p>
            <a:r>
              <a:rPr lang="en-US" i="1" dirty="0">
                <a:solidFill>
                  <a:schemeClr val="accent6">
                    <a:lumMod val="75000"/>
                  </a:schemeClr>
                </a:solidFill>
              </a:rPr>
              <a:t>This slide has shifted to the left because of a very large picture. Since the excess area outside of the slide is not shown during your slide show, let’s remove it!</a:t>
            </a:r>
            <a:endParaRPr lang="en-SG" i="1" dirty="0">
              <a:solidFill>
                <a:schemeClr val="accent6">
                  <a:lumMod val="75000"/>
                </a:schemeClr>
              </a:solidFill>
            </a:endParaRPr>
          </a:p>
        </p:txBody>
      </p:sp>
    </p:spTree>
    <p:extLst>
      <p:ext uri="{BB962C8B-B14F-4D97-AF65-F5344CB8AC3E}">
        <p14:creationId xmlns:p14="http://schemas.microsoft.com/office/powerpoint/2010/main" val="150083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752600"/>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674703" y="228600"/>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While this slide is selected, click the               button in the                        ribbon.</a:t>
            </a:r>
            <a:endParaRPr lang="en-SG" dirty="0">
              <a:solidFill>
                <a:schemeClr val="accent6">
                  <a:lumMod val="75000"/>
                </a:schemeClr>
              </a:solidFill>
            </a:endParaRPr>
          </a:p>
        </p:txBody>
      </p:sp>
      <p:sp>
        <p:nvSpPr>
          <p:cNvPr id="10" name="Rectangle 9"/>
          <p:cNvSpPr/>
          <p:nvPr/>
        </p:nvSpPr>
        <p:spPr>
          <a:xfrm>
            <a:off x="674703" y="4648200"/>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‘Play’ this slide as a slide show (click       icon or press shift-F5) to see how each bullet point is highlighted one at a time.  </a:t>
            </a:r>
            <a:endParaRPr lang="en-SG" dirty="0">
              <a:solidFill>
                <a:schemeClr val="accent6">
                  <a:lumMod val="75000"/>
                </a:schemeClr>
              </a:solidFill>
            </a:endParaRPr>
          </a:p>
        </p:txBody>
      </p:sp>
      <p:pic>
        <p:nvPicPr>
          <p:cNvPr id="1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994" y="4865246"/>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744545" y="5663250"/>
            <a:ext cx="7859697" cy="861774"/>
          </a:xfrm>
          <a:prstGeom prst="rect">
            <a:avLst/>
          </a:prstGeom>
        </p:spPr>
        <p:txBody>
          <a:bodyPr wrap="square">
            <a:spAutoFit/>
          </a:bodyPr>
          <a:lstStyle/>
          <a:p>
            <a:pPr lvl="0"/>
            <a:r>
              <a:rPr lang="en-US" sz="3200" b="1" dirty="0">
                <a:solidFill>
                  <a:schemeClr val="accent6">
                    <a:lumMod val="75000"/>
                  </a:schemeClr>
                </a:solidFill>
              </a:rPr>
              <a:t>3.</a:t>
            </a:r>
            <a:r>
              <a:rPr lang="en-US" dirty="0">
                <a:solidFill>
                  <a:schemeClr val="accent6">
                    <a:lumMod val="75000"/>
                  </a:schemeClr>
                </a:solidFill>
              </a:rPr>
              <a:t> After that, go back to the edit mode (press ESC key) and move to the next slide.  </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519612" y="245939"/>
            <a:ext cx="661988" cy="886391"/>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4"/>
          <a:stretch>
            <a:fillRect/>
          </a:stretch>
        </p:blipFill>
        <p:spPr>
          <a:xfrm>
            <a:off x="6477000" y="447631"/>
            <a:ext cx="1190791" cy="314369"/>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573662"/>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and choose </a:t>
            </a:r>
            <a:r>
              <a:rPr lang="en-US" dirty="0">
                <a:solidFill>
                  <a:srgbClr val="0070C0"/>
                </a:solidFill>
                <a:latin typeface="Consolas" panose="020B0609020204030204" pitchFamily="49" charset="0"/>
                <a:cs typeface="Consolas" panose="020B0609020204030204" pitchFamily="49" charset="0"/>
              </a:rPr>
              <a:t>Crop Out Padding </a:t>
            </a:r>
            <a:r>
              <a:rPr lang="en-US" dirty="0">
                <a:solidFill>
                  <a:schemeClr val="accent6">
                    <a:lumMod val="75000"/>
                  </a:schemeClr>
                </a:solidFill>
                <a:latin typeface="Consolas" panose="020B0609020204030204" pitchFamily="49" charset="0"/>
                <a:cs typeface="Consolas" panose="020B0609020204030204" pitchFamily="49" charset="0"/>
              </a:rPr>
              <a:t>option.</a:t>
            </a:r>
            <a:r>
              <a:rPr lang="en-US" dirty="0">
                <a:solidFill>
                  <a:schemeClr val="accent6">
                    <a:lumMod val="75000"/>
                  </a:schemeClr>
                </a:solidFill>
              </a:rPr>
              <a:t> </a:t>
            </a:r>
            <a:endParaRPr lang="en-SG" dirty="0">
              <a:solidFill>
                <a:schemeClr val="accent6">
                  <a:lumMod val="75000"/>
                </a:schemeClr>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845954" y="1445727"/>
            <a:ext cx="463149"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11"/>
          <p:cNvSpPr/>
          <p:nvPr/>
        </p:nvSpPr>
        <p:spPr>
          <a:xfrm>
            <a:off x="533400" y="458477"/>
            <a:ext cx="7917761" cy="646331"/>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remove it!</a:t>
            </a:r>
            <a:endParaRPr lang="en-SG" i="1" dirty="0">
              <a:solidFill>
                <a:schemeClr val="accent6">
                  <a:lumMod val="75000"/>
                </a:schemeClr>
              </a:solidFill>
            </a:endParaRPr>
          </a:p>
        </p:txBody>
      </p:sp>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336951" y="2817458"/>
            <a:ext cx="838200" cy="839346"/>
            <a:chOff x="4180111" y="1375544"/>
            <a:chExt cx="549071" cy="549822"/>
          </a:xfrm>
        </p:grpSpPr>
        <p:grpSp>
          <p:nvGrpSpPr>
            <p:cNvPr id="17" name="Group 16"/>
            <p:cNvGrpSpPr/>
            <p:nvPr/>
          </p:nvGrpSpPr>
          <p:grpSpPr>
            <a:xfrm>
              <a:off x="4235574" y="1385216"/>
              <a:ext cx="446467" cy="521728"/>
              <a:chOff x="4821567" y="919204"/>
              <a:chExt cx="446467" cy="521728"/>
            </a:xfrm>
          </p:grpSpPr>
          <p:sp>
            <p:nvSpPr>
              <p:cNvPr id="19" name="Rectangle 18"/>
              <p:cNvSpPr/>
              <p:nvPr/>
            </p:nvSpPr>
            <p:spPr>
              <a:xfrm>
                <a:off x="4821567" y="971454"/>
                <a:ext cx="343904" cy="406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Folded Corner 19"/>
              <p:cNvSpPr/>
              <p:nvPr/>
            </p:nvSpPr>
            <p:spPr>
              <a:xfrm rot="10800000" flipH="1">
                <a:off x="4990894" y="1102754"/>
                <a:ext cx="277140" cy="338178"/>
              </a:xfrm>
              <a:prstGeom prst="foldedCorner">
                <a:avLst>
                  <a:gd name="adj" fmla="val 4410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27"/>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8" name="Rectangle 17"/>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Paste Lab</a:t>
            </a:r>
            <a:endParaRPr lang="en-SG" dirty="0">
              <a:solidFill>
                <a:schemeClr val="accent6">
                  <a:lumMod val="75000"/>
                </a:schemeClr>
              </a:solidFill>
            </a:endParaRPr>
          </a:p>
        </p:txBody>
      </p:sp>
    </p:spTree>
    <p:extLst>
      <p:ext uri="{BB962C8B-B14F-4D97-AF65-F5344CB8AC3E}">
        <p14:creationId xmlns:p14="http://schemas.microsoft.com/office/powerpoint/2010/main" val="546525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78155" y="4311228"/>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7" name="TextBox 6"/>
          <p:cNvSpPr txBox="1"/>
          <p:nvPr/>
        </p:nvSpPr>
        <p:spPr>
          <a:xfrm>
            <a:off x="530531" y="28207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Copy this picture (using right-click -&gt; Copy, or ctrl-c). </a:t>
            </a:r>
            <a:endParaRPr lang="en-SG" dirty="0">
              <a:solidFill>
                <a:schemeClr val="accent6">
                  <a:lumMod val="75000"/>
                </a:schemeClr>
              </a:solidFill>
            </a:endParaRPr>
          </a:p>
        </p:txBody>
      </p:sp>
      <p:sp>
        <p:nvSpPr>
          <p:cNvPr id="22" name="Freeform 15"/>
          <p:cNvSpPr/>
          <p:nvPr/>
        </p:nvSpPr>
        <p:spPr>
          <a:xfrm rot="11889864" flipH="1">
            <a:off x="2158209" y="774362"/>
            <a:ext cx="505476" cy="47140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6"/>
          <p:cNvSpPr txBox="1"/>
          <p:nvPr/>
        </p:nvSpPr>
        <p:spPr>
          <a:xfrm>
            <a:off x="533400" y="3315696"/>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Right-click this group of pictures and select</a:t>
            </a:r>
            <a:r>
              <a:rPr lang="en-US" dirty="0">
                <a:solidFill>
                  <a:srgbClr val="0070C0"/>
                </a:solidFill>
                <a:latin typeface="Consolas" panose="020B0609020204030204" pitchFamily="49" charset="0"/>
                <a:cs typeface="Consolas" panose="020B0609020204030204" pitchFamily="49" charset="0"/>
              </a:rPr>
              <a:t> Paste Into Group </a:t>
            </a:r>
            <a:r>
              <a:rPr lang="en-US" dirty="0">
                <a:solidFill>
                  <a:schemeClr val="accent6">
                    <a:lumMod val="75000"/>
                  </a:schemeClr>
                </a:solidFill>
              </a:rPr>
              <a:t>under </a:t>
            </a:r>
            <a:r>
              <a:rPr lang="en-US" dirty="0" err="1">
                <a:solidFill>
                  <a:schemeClr val="accent6">
                    <a:lumMod val="75000"/>
                  </a:schemeClr>
                </a:solidFill>
              </a:rPr>
              <a:t>PowerPointLabs</a:t>
            </a:r>
            <a:r>
              <a:rPr lang="en-US" dirty="0">
                <a:solidFill>
                  <a:schemeClr val="accent6">
                    <a:lumMod val="75000"/>
                  </a:schemeClr>
                </a:solidFill>
              </a:rPr>
              <a:t>. </a:t>
            </a:r>
            <a:endParaRPr lang="en-SG" dirty="0">
              <a:solidFill>
                <a:schemeClr val="accent6">
                  <a:lumMod val="75000"/>
                </a:schemeClr>
              </a:solidFill>
            </a:endParaRPr>
          </a:p>
        </p:txBody>
      </p:sp>
      <p:sp>
        <p:nvSpPr>
          <p:cNvPr id="28" name="Freeform 15"/>
          <p:cNvSpPr/>
          <p:nvPr/>
        </p:nvSpPr>
        <p:spPr>
          <a:xfrm rot="11889864" flipH="1">
            <a:off x="2543047" y="3807828"/>
            <a:ext cx="330202" cy="68431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152" name="Picture 615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30838" y="3839679"/>
            <a:ext cx="3186136" cy="742955"/>
          </a:xfrm>
          <a:prstGeom prst="rect">
            <a:avLst/>
          </a:prstGeom>
          <a:ln>
            <a:solidFill>
              <a:schemeClr val="bg1">
                <a:lumMod val="85000"/>
              </a:schemeClr>
            </a:solidFill>
          </a:ln>
        </p:spPr>
      </p:pic>
      <p:pic>
        <p:nvPicPr>
          <p:cNvPr id="78"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376563" y="781037"/>
            <a:ext cx="1523327" cy="2460940"/>
          </a:xfrm>
          <a:prstGeom prst="rect">
            <a:avLst/>
          </a:prstGeom>
          <a:ln>
            <a:noFill/>
          </a:ln>
        </p:spPr>
      </p:pic>
    </p:spTree>
    <p:extLst>
      <p:ext uri="{BB962C8B-B14F-4D97-AF65-F5344CB8AC3E}">
        <p14:creationId xmlns:p14="http://schemas.microsoft.com/office/powerpoint/2010/main" val="3394402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sz="2800" b="1">
                <a:solidFill>
                  <a:schemeClr val="accent6">
                    <a:lumMod val="75000"/>
                  </a:schemeClr>
                </a:solidFill>
              </a:rPr>
              <a:t>.</a:t>
            </a:r>
            <a:r>
              <a:rPr lang="en-US">
                <a:solidFill>
                  <a:schemeClr val="accent6">
                    <a:lumMod val="75000"/>
                  </a:schemeClr>
                </a:solidFill>
              </a:rPr>
              <a:t> </a:t>
            </a:r>
            <a:r>
              <a:rPr lang="en-US" dirty="0">
                <a:solidFill>
                  <a:schemeClr val="accent6">
                    <a:lumMod val="75000"/>
                  </a:schemeClr>
                </a:solidFill>
              </a:rPr>
              <a:t>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a:t>
            </a:r>
            <a:r>
              <a:rPr lang="en-US" dirty="0" err="1">
                <a:solidFill>
                  <a:schemeClr val="accent6">
                    <a:lumMod val="75000"/>
                  </a:schemeClr>
                </a:solidFill>
              </a:rPr>
              <a:t>PowerPointLabs</a:t>
            </a:r>
            <a:r>
              <a:rPr lang="en-US" dirty="0">
                <a:solidFill>
                  <a:schemeClr val="accent6">
                    <a:lumMod val="75000"/>
                  </a:schemeClr>
                </a:solidFill>
              </a:rPr>
              <a:t>. </a:t>
            </a:r>
            <a:endParaRPr lang="en-SG" dirty="0">
              <a:solidFill>
                <a:schemeClr val="accent6">
                  <a:lumMod val="75000"/>
                </a:schemeClr>
              </a:solidFill>
            </a:endParaRPr>
          </a:p>
        </p:txBody>
      </p:sp>
      <p:sp>
        <p:nvSpPr>
          <p:cNvPr id="22" name="Freeform 15"/>
          <p:cNvSpPr/>
          <p:nvPr/>
        </p:nvSpPr>
        <p:spPr>
          <a:xfrm rot="1130850" flipV="1">
            <a:off x="2404198" y="1027436"/>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533400" y="5747552"/>
            <a:ext cx="8001000" cy="369332"/>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You can also copy pictures from external applications or from your computer.</a:t>
            </a:r>
            <a:endParaRPr lang="en-SG" dirty="0">
              <a:solidFill>
                <a:schemeClr val="accent6">
                  <a:lumMod val="75000"/>
                </a:schemeClr>
              </a:soli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7672" y="1058262"/>
            <a:ext cx="3618754" cy="2639320"/>
          </a:xfrm>
          <a:prstGeom prst="rect">
            <a:avLst/>
          </a:prstGeom>
          <a:ln>
            <a:solidFill>
              <a:schemeClr val="bg1">
                <a:lumMod val="85000"/>
              </a:schemeClr>
            </a:solidFill>
          </a:ln>
        </p:spPr>
      </p:pic>
      <p:pic>
        <p:nvPicPr>
          <p:cNvPr id="20" name="Picture 1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409383" y="2959252"/>
            <a:ext cx="2434604" cy="799017"/>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400000">
            <a:off x="634656" y="2843044"/>
            <a:ext cx="2835521" cy="1005097"/>
          </a:xfrm>
          <a:prstGeom prst="rect">
            <a:avLst/>
          </a:prstGeom>
        </p:spPr>
      </p:pic>
      <p:sp>
        <p:nvSpPr>
          <p:cNvPr id="15" name="Cross 14"/>
          <p:cNvSpPr/>
          <p:nvPr/>
        </p:nvSpPr>
        <p:spPr>
          <a:xfrm>
            <a:off x="2554965" y="1767618"/>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936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752600"/>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4" name="Rectangle 3"/>
          <p:cNvSpPr/>
          <p:nvPr/>
        </p:nvSpPr>
        <p:spPr>
          <a:xfrm>
            <a:off x="674703" y="228600"/>
            <a:ext cx="7859697" cy="584775"/>
          </a:xfrm>
          <a:prstGeom prst="rect">
            <a:avLst/>
          </a:prstGeom>
        </p:spPr>
        <p:txBody>
          <a:bodyPr wrap="square">
            <a:spAutoFit/>
          </a:bodyPr>
          <a:lstStyle/>
          <a:p>
            <a:pPr lvl="0"/>
            <a:r>
              <a:rPr lang="en-US" sz="3200" b="1" dirty="0">
                <a:solidFill>
                  <a:schemeClr val="accent6">
                    <a:lumMod val="75000"/>
                  </a:schemeClr>
                </a:solidFill>
              </a:rPr>
              <a:t>4.</a:t>
            </a:r>
            <a:r>
              <a:rPr lang="en-US" dirty="0">
                <a:solidFill>
                  <a:schemeClr val="accent6">
                    <a:lumMod val="75000"/>
                  </a:schemeClr>
                </a:solidFill>
              </a:rPr>
              <a:t> While this slide is selected, click the                 button instead.</a:t>
            </a:r>
            <a:endParaRPr lang="en-SG" dirty="0">
              <a:solidFill>
                <a:schemeClr val="accent6">
                  <a:lumMod val="75000"/>
                </a:schemeClr>
              </a:solidFill>
            </a:endParaRPr>
          </a:p>
        </p:txBody>
      </p:sp>
      <p:sp>
        <p:nvSpPr>
          <p:cNvPr id="10" name="Rectangle 9"/>
          <p:cNvSpPr/>
          <p:nvPr/>
        </p:nvSpPr>
        <p:spPr>
          <a:xfrm>
            <a:off x="674703" y="4800600"/>
            <a:ext cx="7859697" cy="861774"/>
          </a:xfrm>
          <a:prstGeom prst="rect">
            <a:avLst/>
          </a:prstGeom>
        </p:spPr>
        <p:txBody>
          <a:bodyPr wrap="square">
            <a:spAutoFit/>
          </a:bodyPr>
          <a:lstStyle/>
          <a:p>
            <a:pPr lvl="0"/>
            <a:r>
              <a:rPr lang="en-US" sz="3200" b="1" dirty="0">
                <a:solidFill>
                  <a:schemeClr val="accent6">
                    <a:lumMod val="75000"/>
                  </a:schemeClr>
                </a:solidFill>
              </a:rPr>
              <a:t>5.</a:t>
            </a:r>
            <a:r>
              <a:rPr lang="en-US" dirty="0">
                <a:solidFill>
                  <a:schemeClr val="accent6">
                    <a:lumMod val="75000"/>
                  </a:schemeClr>
                </a:solidFill>
              </a:rPr>
              <a:t> ‘Play’ this slide as a slide show (         or shift-F5) to see how the background of each bullet point is highlighted one at a time. </a:t>
            </a:r>
            <a:endParaRPr lang="en-SG" dirty="0">
              <a:solidFill>
                <a:schemeClr val="accent6">
                  <a:lumMod val="75000"/>
                </a:schemeClr>
              </a:solidFill>
            </a:endParaRPr>
          </a:p>
        </p:txBody>
      </p:sp>
      <p:pic>
        <p:nvPicPr>
          <p:cNvPr id="1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722" y="5017646"/>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674703" y="5669735"/>
            <a:ext cx="7859697" cy="861774"/>
          </a:xfrm>
          <a:prstGeom prst="rect">
            <a:avLst/>
          </a:prstGeom>
        </p:spPr>
        <p:txBody>
          <a:bodyPr wrap="square">
            <a:spAutoFit/>
          </a:bodyPr>
          <a:lstStyle/>
          <a:p>
            <a:pPr lvl="0"/>
            <a:r>
              <a:rPr lang="en-US" sz="3200" b="1" dirty="0">
                <a:solidFill>
                  <a:schemeClr val="accent6">
                    <a:lumMod val="75000"/>
                  </a:schemeClr>
                </a:solidFill>
              </a:rPr>
              <a:t>6.</a:t>
            </a:r>
            <a:r>
              <a:rPr lang="en-US" dirty="0">
                <a:solidFill>
                  <a:schemeClr val="accent6">
                    <a:lumMod val="75000"/>
                  </a:schemeClr>
                </a:solidFill>
              </a:rPr>
              <a:t> More ways of using this feature – for instance, to highlight arbitrary segments of text – can be found on our website </a:t>
            </a:r>
            <a:r>
              <a:rPr lang="en-US" dirty="0">
                <a:solidFill>
                  <a:schemeClr val="accent6">
                    <a:lumMod val="75000"/>
                  </a:schemeClr>
                </a:solidFill>
                <a:hlinkClick r:id="rId3"/>
              </a:rPr>
              <a:t>http://PowerPointLabs.info/docs.html</a:t>
            </a:r>
            <a:r>
              <a:rPr lang="en-US" dirty="0">
                <a:solidFill>
                  <a:schemeClr val="accent6">
                    <a:lumMod val="75000"/>
                  </a:schemeClr>
                </a:solidFill>
              </a:rPr>
              <a:t>  </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4562475" y="228600"/>
            <a:ext cx="695325" cy="7143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3677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3642507"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Spotlight</a:t>
            </a:r>
            <a:r>
              <a:rPr lang="en-US" dirty="0">
                <a:solidFill>
                  <a:schemeClr val="accent6">
                    <a:lumMod val="75000"/>
                  </a:schemeClr>
                </a:solidFill>
              </a:rPr>
              <a:t> feature</a:t>
            </a:r>
            <a:endParaRPr lang="en-SG" dirty="0">
              <a:solidFill>
                <a:schemeClr val="accent6">
                  <a:lumMod val="75000"/>
                </a:schemeClr>
              </a:solidFill>
            </a:endParaRPr>
          </a:p>
        </p:txBody>
      </p:sp>
      <p:grpSp>
        <p:nvGrpSpPr>
          <p:cNvPr id="5" name="Group 4"/>
          <p:cNvGrpSpPr/>
          <p:nvPr/>
        </p:nvGrpSpPr>
        <p:grpSpPr>
          <a:xfrm>
            <a:off x="2295827" y="2961439"/>
            <a:ext cx="838200" cy="838200"/>
            <a:chOff x="2150418" y="2361045"/>
            <a:chExt cx="838200" cy="838200"/>
          </a:xfrm>
        </p:grpSpPr>
        <p:sp>
          <p:nvSpPr>
            <p:cNvPr id="6" name="Rectangle 5"/>
            <p:cNvSpPr/>
            <p:nvPr/>
          </p:nvSpPr>
          <p:spPr>
            <a:xfrm>
              <a:off x="2228551" y="2432718"/>
              <a:ext cx="587583" cy="541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p:cNvSpPr/>
            <p:nvPr/>
          </p:nvSpPr>
          <p:spPr>
            <a:xfrm>
              <a:off x="2325531" y="2515843"/>
              <a:ext cx="571012" cy="541382"/>
            </a:xfrm>
            <a:custGeom>
              <a:avLst/>
              <a:gdLst/>
              <a:ahLst/>
              <a:cxnLst/>
              <a:rect l="l" t="t" r="r" b="b"/>
              <a:pathLst>
                <a:path w="716030" h="678875">
                  <a:moveTo>
                    <a:pt x="332954" y="123435"/>
                  </a:moveTo>
                  <a:cubicBezTo>
                    <a:pt x="241011" y="123435"/>
                    <a:pt x="166477" y="199421"/>
                    <a:pt x="166477" y="293154"/>
                  </a:cubicBezTo>
                  <a:cubicBezTo>
                    <a:pt x="166477" y="386887"/>
                    <a:pt x="241011" y="462873"/>
                    <a:pt x="332954" y="462873"/>
                  </a:cubicBezTo>
                  <a:cubicBezTo>
                    <a:pt x="424896" y="462873"/>
                    <a:pt x="499431" y="386887"/>
                    <a:pt x="499431" y="293154"/>
                  </a:cubicBezTo>
                  <a:cubicBezTo>
                    <a:pt x="499431" y="199421"/>
                    <a:pt x="424896" y="123435"/>
                    <a:pt x="332954" y="123435"/>
                  </a:cubicBezTo>
                  <a:close/>
                  <a:moveTo>
                    <a:pt x="0" y="0"/>
                  </a:moveTo>
                  <a:lnTo>
                    <a:pt x="716030" y="0"/>
                  </a:lnTo>
                  <a:lnTo>
                    <a:pt x="716030" y="678875"/>
                  </a:lnTo>
                  <a:lnTo>
                    <a:pt x="0" y="678875"/>
                  </a:lnTo>
                  <a:close/>
                </a:path>
              </a:pathLst>
            </a:custGeom>
            <a:solidFill>
              <a:srgbClr val="0070C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50418" y="236104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48239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657600" y="433151"/>
            <a:ext cx="52688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the shape is selected, </a:t>
            </a:r>
            <a:br>
              <a:rPr lang="en-US" dirty="0">
                <a:solidFill>
                  <a:schemeClr val="accent6">
                    <a:lumMod val="75000"/>
                  </a:schemeClr>
                </a:solidFill>
              </a:rPr>
            </a:br>
            <a:r>
              <a:rPr lang="en-US" dirty="0">
                <a:solidFill>
                  <a:schemeClr val="accent6">
                    <a:lumMod val="75000"/>
                  </a:schemeClr>
                </a:solidFill>
              </a:rPr>
              <a:t>click the              button in the                        ribbon</a:t>
            </a:r>
            <a:endParaRPr lang="en-SG" dirty="0">
              <a:solidFill>
                <a:schemeClr val="accent6">
                  <a:lumMod val="75000"/>
                </a:schemeClr>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117" y="946162"/>
            <a:ext cx="542925" cy="66675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 name="phase A"/>
          <p:cNvSpPr/>
          <p:nvPr/>
        </p:nvSpPr>
        <p:spPr>
          <a:xfrm>
            <a:off x="1971397" y="4251543"/>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398701"/>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177731"/>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391608"/>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390427"/>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332841"/>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479318"/>
            <a:ext cx="39243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on this blue shape </a:t>
            </a:r>
            <a:br>
              <a:rPr lang="en-US" dirty="0">
                <a:solidFill>
                  <a:schemeClr val="accent6">
                    <a:lumMod val="75000"/>
                  </a:schemeClr>
                </a:solidFill>
              </a:rPr>
            </a:br>
            <a:r>
              <a:rPr lang="en-US" dirty="0">
                <a:solidFill>
                  <a:schemeClr val="accent6">
                    <a:lumMod val="75000"/>
                  </a:schemeClr>
                </a:solidFill>
              </a:rPr>
              <a:t>to ‘select’ it.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22" name="Ink 21"/>
              <p14:cNvContentPartPr/>
              <p14:nvPr/>
            </p14:nvContentPartPr>
            <p14:xfrm>
              <a:off x="2133600" y="1002536"/>
              <a:ext cx="414720" cy="1131063"/>
            </p14:xfrm>
          </p:contentPart>
        </mc:Choice>
        <mc:Fallback xmlns="">
          <p:pic>
            <p:nvPicPr>
              <p:cNvPr id="22" name="Ink 21"/>
              <p:cNvPicPr/>
              <p:nvPr/>
            </p:nvPicPr>
            <p:blipFill>
              <a:blip r:embed="rId4"/>
              <a:stretch>
                <a:fillRect/>
              </a:stretch>
            </p:blipFill>
            <p:spPr>
              <a:xfrm>
                <a:off x="2108400" y="989937"/>
                <a:ext cx="470160" cy="1173901"/>
              </a:xfrm>
              <a:prstGeom prst="rect">
                <a:avLst/>
              </a:prstGeom>
            </p:spPr>
          </p:pic>
        </mc:Fallback>
      </mc:AlternateContent>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643" y="984925"/>
            <a:ext cx="11430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31258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1894</TotalTime>
  <Words>2866</Words>
  <Application>Microsoft Office PowerPoint</Application>
  <PresentationFormat>On-screen Show (4:3)</PresentationFormat>
  <Paragraphs>315</Paragraphs>
  <Slides>64</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宋体</vt:lpstr>
      <vt:lpstr>Arial</vt:lpstr>
      <vt:lpstr>Calibri</vt:lpstr>
      <vt:lpstr>Century Gothic</vt:lpstr>
      <vt:lpstr>Consolas</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Ong Heng Le</cp:lastModifiedBy>
  <cp:revision>171</cp:revision>
  <dcterms:created xsi:type="dcterms:W3CDTF">2006-08-16T00:00:00Z</dcterms:created>
  <dcterms:modified xsi:type="dcterms:W3CDTF">2017-06-02T03:39:15Z</dcterms:modified>
</cp:coreProperties>
</file>